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7" r:id="rId3"/>
    <p:sldId id="263" r:id="rId4"/>
    <p:sldId id="264" r:id="rId5"/>
    <p:sldId id="265" r:id="rId6"/>
    <p:sldId id="266" r:id="rId7"/>
    <p:sldId id="267" r:id="rId8"/>
    <p:sldId id="256" r:id="rId9"/>
    <p:sldId id="271" r:id="rId10"/>
    <p:sldId id="268" r:id="rId11"/>
    <p:sldId id="270" r:id="rId12"/>
    <p:sldId id="272" r:id="rId13"/>
    <p:sldId id="273" r:id="rId14"/>
    <p:sldId id="274" r:id="rId15"/>
    <p:sldId id="275" r:id="rId16"/>
    <p:sldId id="276" r:id="rId17"/>
    <p:sldId id="281" r:id="rId18"/>
    <p:sldId id="280" r:id="rId19"/>
    <p:sldId id="283" r:id="rId20"/>
    <p:sldId id="277" r:id="rId21"/>
    <p:sldId id="279" r:id="rId22"/>
    <p:sldId id="258" r:id="rId23"/>
    <p:sldId id="259" r:id="rId24"/>
    <p:sldId id="260" r:id="rId25"/>
    <p:sldId id="261" r:id="rId26"/>
    <p:sldId id="286"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304"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34"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t>Performance (%)</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S&amp;P BSE Sensex</c:v>
                </c:pt>
                <c:pt idx="1">
                  <c:v>S&amp;P BSE Midcap</c:v>
                </c:pt>
                <c:pt idx="2">
                  <c:v>S&amp;P BSE Smallcap</c:v>
                </c:pt>
              </c:strCache>
            </c:strRef>
          </c:cat>
          <c:val>
            <c:numRef>
              <c:f>Sheet1!$B$2:$B$4</c:f>
              <c:numCache>
                <c:formatCode>General</c:formatCode>
                <c:ptCount val="3"/>
                <c:pt idx="0">
                  <c:v>-4.9</c:v>
                </c:pt>
                <c:pt idx="1">
                  <c:v>7.4</c:v>
                </c:pt>
                <c:pt idx="2">
                  <c:v>6.8</c:v>
                </c:pt>
              </c:numCache>
            </c:numRef>
          </c:val>
          <c:extLst xmlns:c16r2="http://schemas.microsoft.com/office/drawing/2015/06/chart">
            <c:ext xmlns:c16="http://schemas.microsoft.com/office/drawing/2014/chart" uri="{C3380CC4-5D6E-409C-BE32-E72D297353CC}">
              <c16:uniqueId val="{00000000-7E0C-4E18-B3B6-28A7BEFB7B2F}"/>
            </c:ext>
          </c:extLst>
        </c:ser>
        <c:ser>
          <c:idx val="1"/>
          <c:order val="1"/>
          <c:tx>
            <c:strRef>
              <c:f>Sheet1!$C$1</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S&amp;P BSE Sensex</c:v>
                </c:pt>
                <c:pt idx="1">
                  <c:v>S&amp;P BSE Midcap</c:v>
                </c:pt>
                <c:pt idx="2">
                  <c:v>S&amp;P BSE Smallcap</c:v>
                </c:pt>
              </c:strCache>
            </c:strRef>
          </c:cat>
          <c:val>
            <c:numRef>
              <c:f>Sheet1!$C$2:$C$4</c:f>
              <c:numCache>
                <c:formatCode>General</c:formatCode>
                <c:ptCount val="3"/>
                <c:pt idx="0">
                  <c:v>1.9</c:v>
                </c:pt>
                <c:pt idx="1">
                  <c:v>8.0</c:v>
                </c:pt>
                <c:pt idx="2">
                  <c:v>1.8</c:v>
                </c:pt>
              </c:numCache>
            </c:numRef>
          </c:val>
          <c:extLst xmlns:c16r2="http://schemas.microsoft.com/office/drawing/2015/06/chart">
            <c:ext xmlns:c16="http://schemas.microsoft.com/office/drawing/2014/chart" uri="{C3380CC4-5D6E-409C-BE32-E72D297353CC}">
              <c16:uniqueId val="{00000001-7E0C-4E18-B3B6-28A7BEFB7B2F}"/>
            </c:ext>
          </c:extLst>
        </c:ser>
        <c:ser>
          <c:idx val="2"/>
          <c:order val="2"/>
          <c:tx>
            <c:strRef>
              <c:f>Sheet1!$D$1</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S&amp;P BSE Sensex</c:v>
                </c:pt>
                <c:pt idx="1">
                  <c:v>S&amp;P BSE Midcap</c:v>
                </c:pt>
                <c:pt idx="2">
                  <c:v>S&amp;P BSE Smallcap</c:v>
                </c:pt>
              </c:strCache>
            </c:strRef>
          </c:cat>
          <c:val>
            <c:numRef>
              <c:f>Sheet1!$D$2:$D$4</c:f>
              <c:numCache>
                <c:formatCode>General</c:formatCode>
                <c:ptCount val="3"/>
                <c:pt idx="0">
                  <c:v>27.5</c:v>
                </c:pt>
                <c:pt idx="1">
                  <c:v>46.1</c:v>
                </c:pt>
                <c:pt idx="2">
                  <c:v>57.7</c:v>
                </c:pt>
              </c:numCache>
            </c:numRef>
          </c:val>
          <c:extLst xmlns:c16r2="http://schemas.microsoft.com/office/drawing/2015/06/chart">
            <c:ext xmlns:c16="http://schemas.microsoft.com/office/drawing/2014/chart" uri="{C3380CC4-5D6E-409C-BE32-E72D297353CC}">
              <c16:uniqueId val="{00000002-7E0C-4E18-B3B6-28A7BEFB7B2F}"/>
            </c:ext>
          </c:extLst>
        </c:ser>
        <c:dLbls>
          <c:dLblPos val="outEnd"/>
          <c:showLegendKey val="0"/>
          <c:showVal val="1"/>
          <c:showCatName val="0"/>
          <c:showSerName val="0"/>
          <c:showPercent val="0"/>
          <c:showBubbleSize val="0"/>
        </c:dLbls>
        <c:gapWidth val="219"/>
        <c:overlap val="-27"/>
        <c:axId val="-2145273240"/>
        <c:axId val="-2137848760"/>
      </c:barChart>
      <c:catAx>
        <c:axId val="-2145273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7848760"/>
        <c:crosses val="autoZero"/>
        <c:auto val="1"/>
        <c:lblAlgn val="ctr"/>
        <c:lblOffset val="100"/>
        <c:noMultiLvlLbl val="0"/>
      </c:catAx>
      <c:valAx>
        <c:axId val="-2137848760"/>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5273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6F5A3-4CAC-8648-ABF3-723C1AEB6158}"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E076DB88-3D25-E241-B370-63EAD44AA042}">
      <dgm:prSet phldrT="[Text]"/>
      <dgm:spPr/>
      <dgm:t>
        <a:bodyPr/>
        <a:lstStyle/>
        <a:p>
          <a:r>
            <a:rPr lang="en-US" dirty="0" smtClean="0"/>
            <a:t>Equity gives good returns</a:t>
          </a:r>
          <a:endParaRPr lang="en-US" dirty="0"/>
        </a:p>
      </dgm:t>
    </dgm:pt>
    <dgm:pt modelId="{46FC6DFD-73AF-5044-B708-30F879A743CE}" type="parTrans" cxnId="{E1B2D011-CB63-E44A-ABC0-4652B32E9F32}">
      <dgm:prSet/>
      <dgm:spPr/>
      <dgm:t>
        <a:bodyPr/>
        <a:lstStyle/>
        <a:p>
          <a:endParaRPr lang="en-US"/>
        </a:p>
      </dgm:t>
    </dgm:pt>
    <dgm:pt modelId="{16EB4E1C-1668-0B4E-9C4A-BFD0DBE9DBD7}" type="sibTrans" cxnId="{E1B2D011-CB63-E44A-ABC0-4652B32E9F32}">
      <dgm:prSet/>
      <dgm:spPr/>
      <dgm:t>
        <a:bodyPr/>
        <a:lstStyle/>
        <a:p>
          <a:endParaRPr lang="en-US"/>
        </a:p>
      </dgm:t>
    </dgm:pt>
    <dgm:pt modelId="{1362A9EF-7E89-B14D-825E-F65AEDAC2813}">
      <dgm:prSet phldrT="[Text]"/>
      <dgm:spPr/>
      <dgm:t>
        <a:bodyPr/>
        <a:lstStyle/>
        <a:p>
          <a:r>
            <a:rPr lang="en-US" dirty="0" smtClean="0"/>
            <a:t>Fresh Funds are Invested</a:t>
          </a:r>
          <a:endParaRPr lang="en-US" dirty="0"/>
        </a:p>
      </dgm:t>
    </dgm:pt>
    <dgm:pt modelId="{D75C2CCF-842A-C940-A2DB-81D6092B4353}" type="parTrans" cxnId="{36488107-1EFC-E544-823F-3E8B34D47DBC}">
      <dgm:prSet/>
      <dgm:spPr/>
      <dgm:t>
        <a:bodyPr/>
        <a:lstStyle/>
        <a:p>
          <a:endParaRPr lang="en-US"/>
        </a:p>
      </dgm:t>
    </dgm:pt>
    <dgm:pt modelId="{47244295-4206-AD44-96BE-E0D7E0A2352A}" type="sibTrans" cxnId="{36488107-1EFC-E544-823F-3E8B34D47DBC}">
      <dgm:prSet/>
      <dgm:spPr/>
      <dgm:t>
        <a:bodyPr/>
        <a:lstStyle/>
        <a:p>
          <a:endParaRPr lang="en-US"/>
        </a:p>
      </dgm:t>
    </dgm:pt>
    <dgm:pt modelId="{8833FE52-D6AA-CC42-8E8F-C284CE18A0AB}">
      <dgm:prSet phldrT="[Text]"/>
      <dgm:spPr/>
      <dgm:t>
        <a:bodyPr/>
        <a:lstStyle/>
        <a:p>
          <a:r>
            <a:rPr lang="en-US" dirty="0" smtClean="0"/>
            <a:t>Pushes the markets up further</a:t>
          </a:r>
          <a:endParaRPr lang="en-US" dirty="0"/>
        </a:p>
      </dgm:t>
    </dgm:pt>
    <dgm:pt modelId="{B87734A5-AD23-424C-9310-58F3CE4A8E7C}" type="parTrans" cxnId="{BB090D8E-7EF7-404D-B549-4B7D62CD1130}">
      <dgm:prSet/>
      <dgm:spPr/>
      <dgm:t>
        <a:bodyPr/>
        <a:lstStyle/>
        <a:p>
          <a:endParaRPr lang="en-US"/>
        </a:p>
      </dgm:t>
    </dgm:pt>
    <dgm:pt modelId="{89ED4051-D0C2-8343-BBDD-226A715F86B7}" type="sibTrans" cxnId="{BB090D8E-7EF7-404D-B549-4B7D62CD1130}">
      <dgm:prSet/>
      <dgm:spPr/>
      <dgm:t>
        <a:bodyPr/>
        <a:lstStyle/>
        <a:p>
          <a:endParaRPr lang="en-US"/>
        </a:p>
      </dgm:t>
    </dgm:pt>
    <dgm:pt modelId="{BBB0101E-8168-3141-A9FE-A70D93242830}">
      <dgm:prSet phldrT="[Text]"/>
      <dgm:spPr/>
      <dgm:t>
        <a:bodyPr/>
        <a:lstStyle/>
        <a:p>
          <a:r>
            <a:rPr lang="en-US" dirty="0" smtClean="0"/>
            <a:t>Continues to give better returns</a:t>
          </a:r>
          <a:endParaRPr lang="en-US" dirty="0"/>
        </a:p>
      </dgm:t>
    </dgm:pt>
    <dgm:pt modelId="{F65264C4-B95F-3644-8673-FE153EED0A04}" type="parTrans" cxnId="{87A0C677-2E82-8D44-8F22-8B3F704D34BB}">
      <dgm:prSet/>
      <dgm:spPr/>
      <dgm:t>
        <a:bodyPr/>
        <a:lstStyle/>
        <a:p>
          <a:endParaRPr lang="en-US"/>
        </a:p>
      </dgm:t>
    </dgm:pt>
    <dgm:pt modelId="{C188067E-BDAA-514B-BEC3-12173699C972}" type="sibTrans" cxnId="{87A0C677-2E82-8D44-8F22-8B3F704D34BB}">
      <dgm:prSet/>
      <dgm:spPr/>
      <dgm:t>
        <a:bodyPr/>
        <a:lstStyle/>
        <a:p>
          <a:endParaRPr lang="en-US"/>
        </a:p>
      </dgm:t>
    </dgm:pt>
    <dgm:pt modelId="{C30069E9-3BE6-E64E-AF55-946289C08A04}">
      <dgm:prSet phldrT="[Text]"/>
      <dgm:spPr/>
      <dgm:t>
        <a:bodyPr/>
        <a:lstStyle/>
        <a:p>
          <a:r>
            <a:rPr lang="en-US" dirty="0" smtClean="0"/>
            <a:t>More Funds Comes in</a:t>
          </a:r>
          <a:endParaRPr lang="en-US" dirty="0"/>
        </a:p>
      </dgm:t>
    </dgm:pt>
    <dgm:pt modelId="{07773F67-4B21-E141-A116-559AC40B8B80}" type="parTrans" cxnId="{DEBA917F-F21F-5840-9468-599A141C7349}">
      <dgm:prSet/>
      <dgm:spPr/>
      <dgm:t>
        <a:bodyPr/>
        <a:lstStyle/>
        <a:p>
          <a:endParaRPr lang="en-US"/>
        </a:p>
      </dgm:t>
    </dgm:pt>
    <dgm:pt modelId="{178B428D-D430-DB46-AE58-F6C904175392}" type="sibTrans" cxnId="{DEBA917F-F21F-5840-9468-599A141C7349}">
      <dgm:prSet/>
      <dgm:spPr/>
      <dgm:t>
        <a:bodyPr/>
        <a:lstStyle/>
        <a:p>
          <a:endParaRPr lang="en-US"/>
        </a:p>
      </dgm:t>
    </dgm:pt>
    <dgm:pt modelId="{1CAC79CE-2642-BA4D-8F44-3C5B6E966FA5}" type="pres">
      <dgm:prSet presAssocID="{C576F5A3-4CAC-8648-ABF3-723C1AEB6158}" presName="cycle" presStyleCnt="0">
        <dgm:presLayoutVars>
          <dgm:dir/>
          <dgm:resizeHandles val="exact"/>
        </dgm:presLayoutVars>
      </dgm:prSet>
      <dgm:spPr/>
      <dgm:t>
        <a:bodyPr/>
        <a:lstStyle/>
        <a:p>
          <a:endParaRPr lang="en-US"/>
        </a:p>
      </dgm:t>
    </dgm:pt>
    <dgm:pt modelId="{0EC20DD5-F6F4-1249-9558-E929ECA637A0}" type="pres">
      <dgm:prSet presAssocID="{E076DB88-3D25-E241-B370-63EAD44AA042}" presName="dummy" presStyleCnt="0"/>
      <dgm:spPr/>
    </dgm:pt>
    <dgm:pt modelId="{4213F777-7651-B047-A4F6-BD6B0D374A11}" type="pres">
      <dgm:prSet presAssocID="{E076DB88-3D25-E241-B370-63EAD44AA042}" presName="node" presStyleLbl="revTx" presStyleIdx="0" presStyleCnt="5">
        <dgm:presLayoutVars>
          <dgm:bulletEnabled val="1"/>
        </dgm:presLayoutVars>
      </dgm:prSet>
      <dgm:spPr/>
      <dgm:t>
        <a:bodyPr/>
        <a:lstStyle/>
        <a:p>
          <a:endParaRPr lang="en-US"/>
        </a:p>
      </dgm:t>
    </dgm:pt>
    <dgm:pt modelId="{49429DBA-3382-6B47-AE03-BEAB6AA49951}" type="pres">
      <dgm:prSet presAssocID="{16EB4E1C-1668-0B4E-9C4A-BFD0DBE9DBD7}" presName="sibTrans" presStyleLbl="node1" presStyleIdx="0" presStyleCnt="5"/>
      <dgm:spPr/>
      <dgm:t>
        <a:bodyPr/>
        <a:lstStyle/>
        <a:p>
          <a:endParaRPr lang="en-US"/>
        </a:p>
      </dgm:t>
    </dgm:pt>
    <dgm:pt modelId="{A514E855-A1A2-8F4D-8888-E6DA804035AF}" type="pres">
      <dgm:prSet presAssocID="{1362A9EF-7E89-B14D-825E-F65AEDAC2813}" presName="dummy" presStyleCnt="0"/>
      <dgm:spPr/>
    </dgm:pt>
    <dgm:pt modelId="{04D158AB-AE24-354E-980E-1C8D16230C66}" type="pres">
      <dgm:prSet presAssocID="{1362A9EF-7E89-B14D-825E-F65AEDAC2813}" presName="node" presStyleLbl="revTx" presStyleIdx="1" presStyleCnt="5">
        <dgm:presLayoutVars>
          <dgm:bulletEnabled val="1"/>
        </dgm:presLayoutVars>
      </dgm:prSet>
      <dgm:spPr/>
      <dgm:t>
        <a:bodyPr/>
        <a:lstStyle/>
        <a:p>
          <a:endParaRPr lang="en-US"/>
        </a:p>
      </dgm:t>
    </dgm:pt>
    <dgm:pt modelId="{C9122A47-1DFE-5543-B276-3AD8666173C9}" type="pres">
      <dgm:prSet presAssocID="{47244295-4206-AD44-96BE-E0D7E0A2352A}" presName="sibTrans" presStyleLbl="node1" presStyleIdx="1" presStyleCnt="5"/>
      <dgm:spPr/>
      <dgm:t>
        <a:bodyPr/>
        <a:lstStyle/>
        <a:p>
          <a:endParaRPr lang="en-US"/>
        </a:p>
      </dgm:t>
    </dgm:pt>
    <dgm:pt modelId="{1CF5FBA6-EA23-0D4D-AA74-E4591D38567C}" type="pres">
      <dgm:prSet presAssocID="{8833FE52-D6AA-CC42-8E8F-C284CE18A0AB}" presName="dummy" presStyleCnt="0"/>
      <dgm:spPr/>
    </dgm:pt>
    <dgm:pt modelId="{ED0E4539-93A8-024B-BD2C-BDF7D612EBDB}" type="pres">
      <dgm:prSet presAssocID="{8833FE52-D6AA-CC42-8E8F-C284CE18A0AB}" presName="node" presStyleLbl="revTx" presStyleIdx="2" presStyleCnt="5">
        <dgm:presLayoutVars>
          <dgm:bulletEnabled val="1"/>
        </dgm:presLayoutVars>
      </dgm:prSet>
      <dgm:spPr/>
      <dgm:t>
        <a:bodyPr/>
        <a:lstStyle/>
        <a:p>
          <a:endParaRPr lang="en-US"/>
        </a:p>
      </dgm:t>
    </dgm:pt>
    <dgm:pt modelId="{2D60F1E4-3A9A-6C46-8F96-E4E4033F18EA}" type="pres">
      <dgm:prSet presAssocID="{89ED4051-D0C2-8343-BBDD-226A715F86B7}" presName="sibTrans" presStyleLbl="node1" presStyleIdx="2" presStyleCnt="5"/>
      <dgm:spPr/>
      <dgm:t>
        <a:bodyPr/>
        <a:lstStyle/>
        <a:p>
          <a:endParaRPr lang="en-US"/>
        </a:p>
      </dgm:t>
    </dgm:pt>
    <dgm:pt modelId="{577FEC00-0C89-A24E-A5AE-C2E5AB7A2E1A}" type="pres">
      <dgm:prSet presAssocID="{BBB0101E-8168-3141-A9FE-A70D93242830}" presName="dummy" presStyleCnt="0"/>
      <dgm:spPr/>
    </dgm:pt>
    <dgm:pt modelId="{FD973E1A-5EC4-5543-B925-7EF285EAFD60}" type="pres">
      <dgm:prSet presAssocID="{BBB0101E-8168-3141-A9FE-A70D93242830}" presName="node" presStyleLbl="revTx" presStyleIdx="3" presStyleCnt="5">
        <dgm:presLayoutVars>
          <dgm:bulletEnabled val="1"/>
        </dgm:presLayoutVars>
      </dgm:prSet>
      <dgm:spPr/>
      <dgm:t>
        <a:bodyPr/>
        <a:lstStyle/>
        <a:p>
          <a:endParaRPr lang="en-US"/>
        </a:p>
      </dgm:t>
    </dgm:pt>
    <dgm:pt modelId="{7A7F9B43-0A16-564F-8343-3EFF5DC2EC79}" type="pres">
      <dgm:prSet presAssocID="{C188067E-BDAA-514B-BEC3-12173699C972}" presName="sibTrans" presStyleLbl="node1" presStyleIdx="3" presStyleCnt="5" custLinFactNeighborX="2806" custLinFactNeighborY="4490"/>
      <dgm:spPr/>
      <dgm:t>
        <a:bodyPr/>
        <a:lstStyle/>
        <a:p>
          <a:endParaRPr lang="en-US"/>
        </a:p>
      </dgm:t>
    </dgm:pt>
    <dgm:pt modelId="{75B9A3EC-56FE-D743-84AA-D2C9EC925603}" type="pres">
      <dgm:prSet presAssocID="{C30069E9-3BE6-E64E-AF55-946289C08A04}" presName="dummy" presStyleCnt="0"/>
      <dgm:spPr/>
    </dgm:pt>
    <dgm:pt modelId="{6127C455-52C1-AF40-BBC6-48002DB763A2}" type="pres">
      <dgm:prSet presAssocID="{C30069E9-3BE6-E64E-AF55-946289C08A04}" presName="node" presStyleLbl="revTx" presStyleIdx="4" presStyleCnt="5">
        <dgm:presLayoutVars>
          <dgm:bulletEnabled val="1"/>
        </dgm:presLayoutVars>
      </dgm:prSet>
      <dgm:spPr/>
      <dgm:t>
        <a:bodyPr/>
        <a:lstStyle/>
        <a:p>
          <a:endParaRPr lang="en-US"/>
        </a:p>
      </dgm:t>
    </dgm:pt>
    <dgm:pt modelId="{4FBA8464-189D-F546-9A12-64EE308E98FC}" type="pres">
      <dgm:prSet presAssocID="{178B428D-D430-DB46-AE58-F6C904175392}" presName="sibTrans" presStyleLbl="node1" presStyleIdx="4" presStyleCnt="5"/>
      <dgm:spPr/>
      <dgm:t>
        <a:bodyPr/>
        <a:lstStyle/>
        <a:p>
          <a:endParaRPr lang="en-US"/>
        </a:p>
      </dgm:t>
    </dgm:pt>
  </dgm:ptLst>
  <dgm:cxnLst>
    <dgm:cxn modelId="{4B50B701-73C2-2F4A-9884-24A2267ADD18}" type="presOf" srcId="{BBB0101E-8168-3141-A9FE-A70D93242830}" destId="{FD973E1A-5EC4-5543-B925-7EF285EAFD60}" srcOrd="0" destOrd="0" presId="urn:microsoft.com/office/officeart/2005/8/layout/cycle1"/>
    <dgm:cxn modelId="{DB8193F5-BF8D-D941-A311-6F6F27407330}" type="presOf" srcId="{47244295-4206-AD44-96BE-E0D7E0A2352A}" destId="{C9122A47-1DFE-5543-B276-3AD8666173C9}" srcOrd="0" destOrd="0" presId="urn:microsoft.com/office/officeart/2005/8/layout/cycle1"/>
    <dgm:cxn modelId="{1568E454-9913-084D-9FC6-B4FB8E992062}" type="presOf" srcId="{1362A9EF-7E89-B14D-825E-F65AEDAC2813}" destId="{04D158AB-AE24-354E-980E-1C8D16230C66}" srcOrd="0" destOrd="0" presId="urn:microsoft.com/office/officeart/2005/8/layout/cycle1"/>
    <dgm:cxn modelId="{97D49368-6ECD-3C48-ADDA-74B43EA78C16}" type="presOf" srcId="{E076DB88-3D25-E241-B370-63EAD44AA042}" destId="{4213F777-7651-B047-A4F6-BD6B0D374A11}" srcOrd="0" destOrd="0" presId="urn:microsoft.com/office/officeart/2005/8/layout/cycle1"/>
    <dgm:cxn modelId="{DEBA917F-F21F-5840-9468-599A141C7349}" srcId="{C576F5A3-4CAC-8648-ABF3-723C1AEB6158}" destId="{C30069E9-3BE6-E64E-AF55-946289C08A04}" srcOrd="4" destOrd="0" parTransId="{07773F67-4B21-E141-A116-559AC40B8B80}" sibTransId="{178B428D-D430-DB46-AE58-F6C904175392}"/>
    <dgm:cxn modelId="{DBFE6126-B122-224A-AC55-2D2695E9EFEC}" type="presOf" srcId="{178B428D-D430-DB46-AE58-F6C904175392}" destId="{4FBA8464-189D-F546-9A12-64EE308E98FC}" srcOrd="0" destOrd="0" presId="urn:microsoft.com/office/officeart/2005/8/layout/cycle1"/>
    <dgm:cxn modelId="{9CC67E1F-9E69-8046-A71C-E3EAFA868842}" type="presOf" srcId="{C188067E-BDAA-514B-BEC3-12173699C972}" destId="{7A7F9B43-0A16-564F-8343-3EFF5DC2EC79}" srcOrd="0" destOrd="0" presId="urn:microsoft.com/office/officeart/2005/8/layout/cycle1"/>
    <dgm:cxn modelId="{87A0C677-2E82-8D44-8F22-8B3F704D34BB}" srcId="{C576F5A3-4CAC-8648-ABF3-723C1AEB6158}" destId="{BBB0101E-8168-3141-A9FE-A70D93242830}" srcOrd="3" destOrd="0" parTransId="{F65264C4-B95F-3644-8673-FE153EED0A04}" sibTransId="{C188067E-BDAA-514B-BEC3-12173699C972}"/>
    <dgm:cxn modelId="{13C71339-0189-844F-8488-AC8FAA30A819}" type="presOf" srcId="{C576F5A3-4CAC-8648-ABF3-723C1AEB6158}" destId="{1CAC79CE-2642-BA4D-8F44-3C5B6E966FA5}" srcOrd="0" destOrd="0" presId="urn:microsoft.com/office/officeart/2005/8/layout/cycle1"/>
    <dgm:cxn modelId="{E1B2D011-CB63-E44A-ABC0-4652B32E9F32}" srcId="{C576F5A3-4CAC-8648-ABF3-723C1AEB6158}" destId="{E076DB88-3D25-E241-B370-63EAD44AA042}" srcOrd="0" destOrd="0" parTransId="{46FC6DFD-73AF-5044-B708-30F879A743CE}" sibTransId="{16EB4E1C-1668-0B4E-9C4A-BFD0DBE9DBD7}"/>
    <dgm:cxn modelId="{38725FA7-BF29-064D-BD02-5DA3A0A1E7F2}" type="presOf" srcId="{89ED4051-D0C2-8343-BBDD-226A715F86B7}" destId="{2D60F1E4-3A9A-6C46-8F96-E4E4033F18EA}" srcOrd="0" destOrd="0" presId="urn:microsoft.com/office/officeart/2005/8/layout/cycle1"/>
    <dgm:cxn modelId="{D50ACB7B-09AC-0046-B079-2074D089FCC2}" type="presOf" srcId="{8833FE52-D6AA-CC42-8E8F-C284CE18A0AB}" destId="{ED0E4539-93A8-024B-BD2C-BDF7D612EBDB}" srcOrd="0" destOrd="0" presId="urn:microsoft.com/office/officeart/2005/8/layout/cycle1"/>
    <dgm:cxn modelId="{BB090D8E-7EF7-404D-B549-4B7D62CD1130}" srcId="{C576F5A3-4CAC-8648-ABF3-723C1AEB6158}" destId="{8833FE52-D6AA-CC42-8E8F-C284CE18A0AB}" srcOrd="2" destOrd="0" parTransId="{B87734A5-AD23-424C-9310-58F3CE4A8E7C}" sibTransId="{89ED4051-D0C2-8343-BBDD-226A715F86B7}"/>
    <dgm:cxn modelId="{36488107-1EFC-E544-823F-3E8B34D47DBC}" srcId="{C576F5A3-4CAC-8648-ABF3-723C1AEB6158}" destId="{1362A9EF-7E89-B14D-825E-F65AEDAC2813}" srcOrd="1" destOrd="0" parTransId="{D75C2CCF-842A-C940-A2DB-81D6092B4353}" sibTransId="{47244295-4206-AD44-96BE-E0D7E0A2352A}"/>
    <dgm:cxn modelId="{FB1572D4-AA5E-EC42-840D-85E6BDE84F13}" type="presOf" srcId="{16EB4E1C-1668-0B4E-9C4A-BFD0DBE9DBD7}" destId="{49429DBA-3382-6B47-AE03-BEAB6AA49951}" srcOrd="0" destOrd="0" presId="urn:microsoft.com/office/officeart/2005/8/layout/cycle1"/>
    <dgm:cxn modelId="{AEFAC8BD-14A5-6E47-9848-0736600A18AB}" type="presOf" srcId="{C30069E9-3BE6-E64E-AF55-946289C08A04}" destId="{6127C455-52C1-AF40-BBC6-48002DB763A2}" srcOrd="0" destOrd="0" presId="urn:microsoft.com/office/officeart/2005/8/layout/cycle1"/>
    <dgm:cxn modelId="{0ED540B6-BBB1-374E-9C0B-1BB7D23D5426}" type="presParOf" srcId="{1CAC79CE-2642-BA4D-8F44-3C5B6E966FA5}" destId="{0EC20DD5-F6F4-1249-9558-E929ECA637A0}" srcOrd="0" destOrd="0" presId="urn:microsoft.com/office/officeart/2005/8/layout/cycle1"/>
    <dgm:cxn modelId="{FE119B1A-08FB-BF48-9BA4-E75666E21963}" type="presParOf" srcId="{1CAC79CE-2642-BA4D-8F44-3C5B6E966FA5}" destId="{4213F777-7651-B047-A4F6-BD6B0D374A11}" srcOrd="1" destOrd="0" presId="urn:microsoft.com/office/officeart/2005/8/layout/cycle1"/>
    <dgm:cxn modelId="{55915B87-C107-1B4A-A8B0-8E67E6C9F73F}" type="presParOf" srcId="{1CAC79CE-2642-BA4D-8F44-3C5B6E966FA5}" destId="{49429DBA-3382-6B47-AE03-BEAB6AA49951}" srcOrd="2" destOrd="0" presId="urn:microsoft.com/office/officeart/2005/8/layout/cycle1"/>
    <dgm:cxn modelId="{038F0CC0-49E2-FB4D-9269-35B819B9D0C1}" type="presParOf" srcId="{1CAC79CE-2642-BA4D-8F44-3C5B6E966FA5}" destId="{A514E855-A1A2-8F4D-8888-E6DA804035AF}" srcOrd="3" destOrd="0" presId="urn:microsoft.com/office/officeart/2005/8/layout/cycle1"/>
    <dgm:cxn modelId="{98618F51-8F29-AD4E-9092-432DF21E4630}" type="presParOf" srcId="{1CAC79CE-2642-BA4D-8F44-3C5B6E966FA5}" destId="{04D158AB-AE24-354E-980E-1C8D16230C66}" srcOrd="4" destOrd="0" presId="urn:microsoft.com/office/officeart/2005/8/layout/cycle1"/>
    <dgm:cxn modelId="{5AE2B633-CF8D-7843-BDF5-F80237BAE83A}" type="presParOf" srcId="{1CAC79CE-2642-BA4D-8F44-3C5B6E966FA5}" destId="{C9122A47-1DFE-5543-B276-3AD8666173C9}" srcOrd="5" destOrd="0" presId="urn:microsoft.com/office/officeart/2005/8/layout/cycle1"/>
    <dgm:cxn modelId="{2C4EE9D3-162A-954F-98A6-FA35BA27B7D8}" type="presParOf" srcId="{1CAC79CE-2642-BA4D-8F44-3C5B6E966FA5}" destId="{1CF5FBA6-EA23-0D4D-AA74-E4591D38567C}" srcOrd="6" destOrd="0" presId="urn:microsoft.com/office/officeart/2005/8/layout/cycle1"/>
    <dgm:cxn modelId="{BCD7004C-222B-3341-BA2C-3F6B2FA63607}" type="presParOf" srcId="{1CAC79CE-2642-BA4D-8F44-3C5B6E966FA5}" destId="{ED0E4539-93A8-024B-BD2C-BDF7D612EBDB}" srcOrd="7" destOrd="0" presId="urn:microsoft.com/office/officeart/2005/8/layout/cycle1"/>
    <dgm:cxn modelId="{E7E18320-3F69-F44B-8E03-7057016887D2}" type="presParOf" srcId="{1CAC79CE-2642-BA4D-8F44-3C5B6E966FA5}" destId="{2D60F1E4-3A9A-6C46-8F96-E4E4033F18EA}" srcOrd="8" destOrd="0" presId="urn:microsoft.com/office/officeart/2005/8/layout/cycle1"/>
    <dgm:cxn modelId="{4DC69895-1557-5842-8E96-6939CCE8C6FF}" type="presParOf" srcId="{1CAC79CE-2642-BA4D-8F44-3C5B6E966FA5}" destId="{577FEC00-0C89-A24E-A5AE-C2E5AB7A2E1A}" srcOrd="9" destOrd="0" presId="urn:microsoft.com/office/officeart/2005/8/layout/cycle1"/>
    <dgm:cxn modelId="{403BFD4A-170B-BA44-AB9F-E5E915E83306}" type="presParOf" srcId="{1CAC79CE-2642-BA4D-8F44-3C5B6E966FA5}" destId="{FD973E1A-5EC4-5543-B925-7EF285EAFD60}" srcOrd="10" destOrd="0" presId="urn:microsoft.com/office/officeart/2005/8/layout/cycle1"/>
    <dgm:cxn modelId="{E93E2455-7AB8-0E40-AD27-40B2DC15F4EC}" type="presParOf" srcId="{1CAC79CE-2642-BA4D-8F44-3C5B6E966FA5}" destId="{7A7F9B43-0A16-564F-8343-3EFF5DC2EC79}" srcOrd="11" destOrd="0" presId="urn:microsoft.com/office/officeart/2005/8/layout/cycle1"/>
    <dgm:cxn modelId="{5BEA33D5-6D9B-C742-BB88-93D6A653E902}" type="presParOf" srcId="{1CAC79CE-2642-BA4D-8F44-3C5B6E966FA5}" destId="{75B9A3EC-56FE-D743-84AA-D2C9EC925603}" srcOrd="12" destOrd="0" presId="urn:microsoft.com/office/officeart/2005/8/layout/cycle1"/>
    <dgm:cxn modelId="{EF13FF0B-72CA-0A48-8FEB-B36336A270CE}" type="presParOf" srcId="{1CAC79CE-2642-BA4D-8F44-3C5B6E966FA5}" destId="{6127C455-52C1-AF40-BBC6-48002DB763A2}" srcOrd="13" destOrd="0" presId="urn:microsoft.com/office/officeart/2005/8/layout/cycle1"/>
    <dgm:cxn modelId="{4E7C4959-C5DE-DC48-95D4-F191FDA3BD7C}" type="presParOf" srcId="{1CAC79CE-2642-BA4D-8F44-3C5B6E966FA5}" destId="{4FBA8464-189D-F546-9A12-64EE308E98FC}"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3F777-7651-B047-A4F6-BD6B0D374A11}">
      <dsp:nvSpPr>
        <dsp:cNvPr id="0" name=""/>
        <dsp:cNvSpPr/>
      </dsp:nvSpPr>
      <dsp:spPr>
        <a:xfrm>
          <a:off x="4088902" y="32343"/>
          <a:ext cx="1086024" cy="1086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Equity gives good returns</a:t>
          </a:r>
          <a:endParaRPr lang="en-US" sz="1800" kern="1200" dirty="0"/>
        </a:p>
      </dsp:txBody>
      <dsp:txXfrm>
        <a:off x="4088902" y="32343"/>
        <a:ext cx="1086024" cy="1086024"/>
      </dsp:txXfrm>
    </dsp:sp>
    <dsp:sp modelId="{49429DBA-3382-6B47-AE03-BEAB6AA49951}">
      <dsp:nvSpPr>
        <dsp:cNvPr id="0" name=""/>
        <dsp:cNvSpPr/>
      </dsp:nvSpPr>
      <dsp:spPr>
        <a:xfrm>
          <a:off x="1534238" y="931"/>
          <a:ext cx="4071744" cy="4071744"/>
        </a:xfrm>
        <a:prstGeom prst="circularArrow">
          <a:avLst>
            <a:gd name="adj1" fmla="val 5201"/>
            <a:gd name="adj2" fmla="val 335981"/>
            <a:gd name="adj3" fmla="val 21292967"/>
            <a:gd name="adj4" fmla="val 19766480"/>
            <a:gd name="adj5" fmla="val 606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4D158AB-AE24-354E-980E-1C8D16230C66}">
      <dsp:nvSpPr>
        <dsp:cNvPr id="0" name=""/>
        <dsp:cNvSpPr/>
      </dsp:nvSpPr>
      <dsp:spPr>
        <a:xfrm>
          <a:off x="4745133" y="2052014"/>
          <a:ext cx="1086024" cy="1086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Fresh Funds are Invested</a:t>
          </a:r>
          <a:endParaRPr lang="en-US" sz="1800" kern="1200" dirty="0"/>
        </a:p>
      </dsp:txBody>
      <dsp:txXfrm>
        <a:off x="4745133" y="2052014"/>
        <a:ext cx="1086024" cy="1086024"/>
      </dsp:txXfrm>
    </dsp:sp>
    <dsp:sp modelId="{C9122A47-1DFE-5543-B276-3AD8666173C9}">
      <dsp:nvSpPr>
        <dsp:cNvPr id="0" name=""/>
        <dsp:cNvSpPr/>
      </dsp:nvSpPr>
      <dsp:spPr>
        <a:xfrm>
          <a:off x="1534238" y="931"/>
          <a:ext cx="4071744" cy="4071744"/>
        </a:xfrm>
        <a:prstGeom prst="circularArrow">
          <a:avLst>
            <a:gd name="adj1" fmla="val 5201"/>
            <a:gd name="adj2" fmla="val 335981"/>
            <a:gd name="adj3" fmla="val 4014413"/>
            <a:gd name="adj4" fmla="val 2253694"/>
            <a:gd name="adj5" fmla="val 606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D0E4539-93A8-024B-BD2C-BDF7D612EBDB}">
      <dsp:nvSpPr>
        <dsp:cNvPr id="0" name=""/>
        <dsp:cNvSpPr/>
      </dsp:nvSpPr>
      <dsp:spPr>
        <a:xfrm>
          <a:off x="3027098" y="3300240"/>
          <a:ext cx="1086024" cy="1086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Pushes the markets up further</a:t>
          </a:r>
          <a:endParaRPr lang="en-US" sz="1800" kern="1200" dirty="0"/>
        </a:p>
      </dsp:txBody>
      <dsp:txXfrm>
        <a:off x="3027098" y="3300240"/>
        <a:ext cx="1086024" cy="1086024"/>
      </dsp:txXfrm>
    </dsp:sp>
    <dsp:sp modelId="{2D60F1E4-3A9A-6C46-8F96-E4E4033F18EA}">
      <dsp:nvSpPr>
        <dsp:cNvPr id="0" name=""/>
        <dsp:cNvSpPr/>
      </dsp:nvSpPr>
      <dsp:spPr>
        <a:xfrm>
          <a:off x="1534238" y="931"/>
          <a:ext cx="4071744" cy="4071744"/>
        </a:xfrm>
        <a:prstGeom prst="circularArrow">
          <a:avLst>
            <a:gd name="adj1" fmla="val 5201"/>
            <a:gd name="adj2" fmla="val 335981"/>
            <a:gd name="adj3" fmla="val 8210325"/>
            <a:gd name="adj4" fmla="val 6449606"/>
            <a:gd name="adj5" fmla="val 606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D973E1A-5EC4-5543-B925-7EF285EAFD60}">
      <dsp:nvSpPr>
        <dsp:cNvPr id="0" name=""/>
        <dsp:cNvSpPr/>
      </dsp:nvSpPr>
      <dsp:spPr>
        <a:xfrm>
          <a:off x="1309063" y="2052014"/>
          <a:ext cx="1086024" cy="1086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Continues to give better returns</a:t>
          </a:r>
          <a:endParaRPr lang="en-US" sz="1800" kern="1200" dirty="0"/>
        </a:p>
      </dsp:txBody>
      <dsp:txXfrm>
        <a:off x="1309063" y="2052014"/>
        <a:ext cx="1086024" cy="1086024"/>
      </dsp:txXfrm>
    </dsp:sp>
    <dsp:sp modelId="{7A7F9B43-0A16-564F-8343-3EFF5DC2EC79}">
      <dsp:nvSpPr>
        <dsp:cNvPr id="0" name=""/>
        <dsp:cNvSpPr/>
      </dsp:nvSpPr>
      <dsp:spPr>
        <a:xfrm>
          <a:off x="1648492" y="183753"/>
          <a:ext cx="4071744" cy="4071744"/>
        </a:xfrm>
        <a:prstGeom prst="circularArrow">
          <a:avLst>
            <a:gd name="adj1" fmla="val 5201"/>
            <a:gd name="adj2" fmla="val 335981"/>
            <a:gd name="adj3" fmla="val 12297540"/>
            <a:gd name="adj4" fmla="val 10771052"/>
            <a:gd name="adj5" fmla="val 606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127C455-52C1-AF40-BBC6-48002DB763A2}">
      <dsp:nvSpPr>
        <dsp:cNvPr id="0" name=""/>
        <dsp:cNvSpPr/>
      </dsp:nvSpPr>
      <dsp:spPr>
        <a:xfrm>
          <a:off x="1965294" y="32343"/>
          <a:ext cx="1086024" cy="1086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More Funds Comes in</a:t>
          </a:r>
          <a:endParaRPr lang="en-US" sz="1800" kern="1200" dirty="0"/>
        </a:p>
      </dsp:txBody>
      <dsp:txXfrm>
        <a:off x="1965294" y="32343"/>
        <a:ext cx="1086024" cy="1086024"/>
      </dsp:txXfrm>
    </dsp:sp>
    <dsp:sp modelId="{4FBA8464-189D-F546-9A12-64EE308E98FC}">
      <dsp:nvSpPr>
        <dsp:cNvPr id="0" name=""/>
        <dsp:cNvSpPr/>
      </dsp:nvSpPr>
      <dsp:spPr>
        <a:xfrm>
          <a:off x="1534238" y="931"/>
          <a:ext cx="4071744" cy="4071744"/>
        </a:xfrm>
        <a:prstGeom prst="circularArrow">
          <a:avLst>
            <a:gd name="adj1" fmla="val 5201"/>
            <a:gd name="adj2" fmla="val 335981"/>
            <a:gd name="adj3" fmla="val 16865403"/>
            <a:gd name="adj4" fmla="val 15198617"/>
            <a:gd name="adj5" fmla="val 6068"/>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0AC604-5A3C-4232-ADA7-1EAF2FBCA3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6B74FC94-F4FA-4488-91C9-052CCC1193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B64DC97A-995F-486D-97EB-79E3ED7166A8}"/>
              </a:ext>
            </a:extLst>
          </p:cNvPr>
          <p:cNvSpPr>
            <a:spLocks noGrp="1"/>
          </p:cNvSpPr>
          <p:nvPr>
            <p:ph type="dt" sz="half" idx="10"/>
          </p:nvPr>
        </p:nvSpPr>
        <p:spPr/>
        <p:txBody>
          <a:bodyPr/>
          <a:lstStyle/>
          <a:p>
            <a:fld id="{F4B934CB-955E-4B83-8682-39BC9534F6D5}" type="datetimeFigureOut">
              <a:rPr lang="en-IN" smtClean="0"/>
              <a:t>2/4/18</a:t>
            </a:fld>
            <a:endParaRPr lang="en-IN"/>
          </a:p>
        </p:txBody>
      </p:sp>
      <p:sp>
        <p:nvSpPr>
          <p:cNvPr id="5" name="Footer Placeholder 4">
            <a:extLst>
              <a:ext uri="{FF2B5EF4-FFF2-40B4-BE49-F238E27FC236}">
                <a16:creationId xmlns="" xmlns:a16="http://schemas.microsoft.com/office/drawing/2014/main" id="{43F8D13A-E027-4D08-B347-9163AB930AD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6EB47710-9357-4587-9010-1A42BE92CFDB}"/>
              </a:ext>
            </a:extLst>
          </p:cNvPr>
          <p:cNvSpPr>
            <a:spLocks noGrp="1"/>
          </p:cNvSpPr>
          <p:nvPr>
            <p:ph type="sldNum" sz="quarter" idx="12"/>
          </p:nvPr>
        </p:nvSpPr>
        <p:spPr/>
        <p:txBody>
          <a:bodyPr/>
          <a:lstStyle/>
          <a:p>
            <a:fld id="{C1BC012E-DA61-4013-AEDD-727B2B96ED8F}" type="slidenum">
              <a:rPr lang="en-IN" smtClean="0"/>
              <a:t>‹#›</a:t>
            </a:fld>
            <a:endParaRPr lang="en-IN"/>
          </a:p>
        </p:txBody>
      </p:sp>
    </p:spTree>
    <p:extLst>
      <p:ext uri="{BB962C8B-B14F-4D97-AF65-F5344CB8AC3E}">
        <p14:creationId xmlns:p14="http://schemas.microsoft.com/office/powerpoint/2010/main" val="86465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258E32-801A-4811-A1F6-B7306FEC04F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7B2E797-7A57-4319-AD64-D3345660E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CB32F2EC-8E04-45D6-98D2-833CB7916BFE}"/>
              </a:ext>
            </a:extLst>
          </p:cNvPr>
          <p:cNvSpPr>
            <a:spLocks noGrp="1"/>
          </p:cNvSpPr>
          <p:nvPr>
            <p:ph type="dt" sz="half" idx="10"/>
          </p:nvPr>
        </p:nvSpPr>
        <p:spPr/>
        <p:txBody>
          <a:bodyPr/>
          <a:lstStyle/>
          <a:p>
            <a:fld id="{F4B934CB-955E-4B83-8682-39BC9534F6D5}" type="datetimeFigureOut">
              <a:rPr lang="en-IN" smtClean="0"/>
              <a:t>2/4/18</a:t>
            </a:fld>
            <a:endParaRPr lang="en-IN"/>
          </a:p>
        </p:txBody>
      </p:sp>
      <p:sp>
        <p:nvSpPr>
          <p:cNvPr id="5" name="Footer Placeholder 4">
            <a:extLst>
              <a:ext uri="{FF2B5EF4-FFF2-40B4-BE49-F238E27FC236}">
                <a16:creationId xmlns="" xmlns:a16="http://schemas.microsoft.com/office/drawing/2014/main" id="{F74C5860-A8BC-46C2-A6EC-E3E9CB7BD11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A11ADB30-8FF3-4531-BEA5-C58AEC489A69}"/>
              </a:ext>
            </a:extLst>
          </p:cNvPr>
          <p:cNvSpPr>
            <a:spLocks noGrp="1"/>
          </p:cNvSpPr>
          <p:nvPr>
            <p:ph type="sldNum" sz="quarter" idx="12"/>
          </p:nvPr>
        </p:nvSpPr>
        <p:spPr/>
        <p:txBody>
          <a:bodyPr/>
          <a:lstStyle/>
          <a:p>
            <a:fld id="{C1BC012E-DA61-4013-AEDD-727B2B96ED8F}" type="slidenum">
              <a:rPr lang="en-IN" smtClean="0"/>
              <a:t>‹#›</a:t>
            </a:fld>
            <a:endParaRPr lang="en-IN"/>
          </a:p>
        </p:txBody>
      </p:sp>
    </p:spTree>
    <p:extLst>
      <p:ext uri="{BB962C8B-B14F-4D97-AF65-F5344CB8AC3E}">
        <p14:creationId xmlns:p14="http://schemas.microsoft.com/office/powerpoint/2010/main" val="269221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780B128-BE56-424D-914F-0F67EA1E95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32EB85A6-A04F-4FC1-9C69-070D8770A9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5B79B72-08C1-4046-9687-C843FB70C0D5}"/>
              </a:ext>
            </a:extLst>
          </p:cNvPr>
          <p:cNvSpPr>
            <a:spLocks noGrp="1"/>
          </p:cNvSpPr>
          <p:nvPr>
            <p:ph type="dt" sz="half" idx="10"/>
          </p:nvPr>
        </p:nvSpPr>
        <p:spPr/>
        <p:txBody>
          <a:bodyPr/>
          <a:lstStyle/>
          <a:p>
            <a:fld id="{F4B934CB-955E-4B83-8682-39BC9534F6D5}" type="datetimeFigureOut">
              <a:rPr lang="en-IN" smtClean="0"/>
              <a:t>2/4/18</a:t>
            </a:fld>
            <a:endParaRPr lang="en-IN"/>
          </a:p>
        </p:txBody>
      </p:sp>
      <p:sp>
        <p:nvSpPr>
          <p:cNvPr id="5" name="Footer Placeholder 4">
            <a:extLst>
              <a:ext uri="{FF2B5EF4-FFF2-40B4-BE49-F238E27FC236}">
                <a16:creationId xmlns="" xmlns:a16="http://schemas.microsoft.com/office/drawing/2014/main" id="{9BF2E6FB-6D3C-468A-85D1-52F3B77ADD1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20FCFCCC-36A0-4D50-BC3A-10DC93B45EF9}"/>
              </a:ext>
            </a:extLst>
          </p:cNvPr>
          <p:cNvSpPr>
            <a:spLocks noGrp="1"/>
          </p:cNvSpPr>
          <p:nvPr>
            <p:ph type="sldNum" sz="quarter" idx="12"/>
          </p:nvPr>
        </p:nvSpPr>
        <p:spPr/>
        <p:txBody>
          <a:bodyPr/>
          <a:lstStyle/>
          <a:p>
            <a:fld id="{C1BC012E-DA61-4013-AEDD-727B2B96ED8F}" type="slidenum">
              <a:rPr lang="en-IN" smtClean="0"/>
              <a:t>‹#›</a:t>
            </a:fld>
            <a:endParaRPr lang="en-IN"/>
          </a:p>
        </p:txBody>
      </p:sp>
    </p:spTree>
    <p:extLst>
      <p:ext uri="{BB962C8B-B14F-4D97-AF65-F5344CB8AC3E}">
        <p14:creationId xmlns:p14="http://schemas.microsoft.com/office/powerpoint/2010/main" val="355820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CD1B82-7DDF-42C3-A6AE-C4799E795B8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58A6422E-26D1-4187-9C3B-53DA1A32AC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F4C85507-337E-4BB7-92B4-C843C531BF7A}"/>
              </a:ext>
            </a:extLst>
          </p:cNvPr>
          <p:cNvSpPr>
            <a:spLocks noGrp="1"/>
          </p:cNvSpPr>
          <p:nvPr>
            <p:ph type="dt" sz="half" idx="10"/>
          </p:nvPr>
        </p:nvSpPr>
        <p:spPr/>
        <p:txBody>
          <a:bodyPr/>
          <a:lstStyle/>
          <a:p>
            <a:fld id="{F4B934CB-955E-4B83-8682-39BC9534F6D5}" type="datetimeFigureOut">
              <a:rPr lang="en-IN" smtClean="0"/>
              <a:t>2/4/18</a:t>
            </a:fld>
            <a:endParaRPr lang="en-IN"/>
          </a:p>
        </p:txBody>
      </p:sp>
      <p:sp>
        <p:nvSpPr>
          <p:cNvPr id="5" name="Footer Placeholder 4">
            <a:extLst>
              <a:ext uri="{FF2B5EF4-FFF2-40B4-BE49-F238E27FC236}">
                <a16:creationId xmlns="" xmlns:a16="http://schemas.microsoft.com/office/drawing/2014/main" id="{77F0A0CC-C03C-4F59-98CA-1F867164FBD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32658D93-FB28-4C88-94F5-1928E52A1D95}"/>
              </a:ext>
            </a:extLst>
          </p:cNvPr>
          <p:cNvSpPr>
            <a:spLocks noGrp="1"/>
          </p:cNvSpPr>
          <p:nvPr>
            <p:ph type="sldNum" sz="quarter" idx="12"/>
          </p:nvPr>
        </p:nvSpPr>
        <p:spPr/>
        <p:txBody>
          <a:bodyPr/>
          <a:lstStyle/>
          <a:p>
            <a:fld id="{C1BC012E-DA61-4013-AEDD-727B2B96ED8F}" type="slidenum">
              <a:rPr lang="en-IN" smtClean="0"/>
              <a:t>‹#›</a:t>
            </a:fld>
            <a:endParaRPr lang="en-IN"/>
          </a:p>
        </p:txBody>
      </p:sp>
    </p:spTree>
    <p:extLst>
      <p:ext uri="{BB962C8B-B14F-4D97-AF65-F5344CB8AC3E}">
        <p14:creationId xmlns:p14="http://schemas.microsoft.com/office/powerpoint/2010/main" val="110840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4D81BA-A3EA-48A0-8ACF-ACAD4A1F84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BD9AFBD-A6BD-4FC8-894F-CCE758A7A8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9DF37CA-F1BF-44B7-8595-74F9CB2B2163}"/>
              </a:ext>
            </a:extLst>
          </p:cNvPr>
          <p:cNvSpPr>
            <a:spLocks noGrp="1"/>
          </p:cNvSpPr>
          <p:nvPr>
            <p:ph type="dt" sz="half" idx="10"/>
          </p:nvPr>
        </p:nvSpPr>
        <p:spPr/>
        <p:txBody>
          <a:bodyPr/>
          <a:lstStyle/>
          <a:p>
            <a:fld id="{F4B934CB-955E-4B83-8682-39BC9534F6D5}" type="datetimeFigureOut">
              <a:rPr lang="en-IN" smtClean="0"/>
              <a:t>2/4/18</a:t>
            </a:fld>
            <a:endParaRPr lang="en-IN"/>
          </a:p>
        </p:txBody>
      </p:sp>
      <p:sp>
        <p:nvSpPr>
          <p:cNvPr id="5" name="Footer Placeholder 4">
            <a:extLst>
              <a:ext uri="{FF2B5EF4-FFF2-40B4-BE49-F238E27FC236}">
                <a16:creationId xmlns="" xmlns:a16="http://schemas.microsoft.com/office/drawing/2014/main" id="{FCEA149A-CB65-4AC1-BB50-9EF9FB5FF3A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68C9EC55-6AF4-4AC0-975D-027962A97332}"/>
              </a:ext>
            </a:extLst>
          </p:cNvPr>
          <p:cNvSpPr>
            <a:spLocks noGrp="1"/>
          </p:cNvSpPr>
          <p:nvPr>
            <p:ph type="sldNum" sz="quarter" idx="12"/>
          </p:nvPr>
        </p:nvSpPr>
        <p:spPr/>
        <p:txBody>
          <a:bodyPr/>
          <a:lstStyle/>
          <a:p>
            <a:fld id="{C1BC012E-DA61-4013-AEDD-727B2B96ED8F}" type="slidenum">
              <a:rPr lang="en-IN" smtClean="0"/>
              <a:t>‹#›</a:t>
            </a:fld>
            <a:endParaRPr lang="en-IN"/>
          </a:p>
        </p:txBody>
      </p:sp>
    </p:spTree>
    <p:extLst>
      <p:ext uri="{BB962C8B-B14F-4D97-AF65-F5344CB8AC3E}">
        <p14:creationId xmlns:p14="http://schemas.microsoft.com/office/powerpoint/2010/main" val="243051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0435DE-2ED0-4A32-AA93-82464B41D28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82A27BD-9FAE-420B-B96D-5B80B17C98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971DDCD-62C5-4A28-A00D-7BBF4EBCAF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E1A1A528-615B-4A9A-97A4-2281EDBF2348}"/>
              </a:ext>
            </a:extLst>
          </p:cNvPr>
          <p:cNvSpPr>
            <a:spLocks noGrp="1"/>
          </p:cNvSpPr>
          <p:nvPr>
            <p:ph type="dt" sz="half" idx="10"/>
          </p:nvPr>
        </p:nvSpPr>
        <p:spPr/>
        <p:txBody>
          <a:bodyPr/>
          <a:lstStyle/>
          <a:p>
            <a:fld id="{F4B934CB-955E-4B83-8682-39BC9534F6D5}" type="datetimeFigureOut">
              <a:rPr lang="en-IN" smtClean="0"/>
              <a:t>2/4/18</a:t>
            </a:fld>
            <a:endParaRPr lang="en-IN"/>
          </a:p>
        </p:txBody>
      </p:sp>
      <p:sp>
        <p:nvSpPr>
          <p:cNvPr id="6" name="Footer Placeholder 5">
            <a:extLst>
              <a:ext uri="{FF2B5EF4-FFF2-40B4-BE49-F238E27FC236}">
                <a16:creationId xmlns="" xmlns:a16="http://schemas.microsoft.com/office/drawing/2014/main" id="{8B14D99A-03CC-450A-939A-3690DD0AC90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1FF8E5F2-2FB5-4CE0-AEC5-0632C52CC266}"/>
              </a:ext>
            </a:extLst>
          </p:cNvPr>
          <p:cNvSpPr>
            <a:spLocks noGrp="1"/>
          </p:cNvSpPr>
          <p:nvPr>
            <p:ph type="sldNum" sz="quarter" idx="12"/>
          </p:nvPr>
        </p:nvSpPr>
        <p:spPr/>
        <p:txBody>
          <a:bodyPr/>
          <a:lstStyle/>
          <a:p>
            <a:fld id="{C1BC012E-DA61-4013-AEDD-727B2B96ED8F}" type="slidenum">
              <a:rPr lang="en-IN" smtClean="0"/>
              <a:t>‹#›</a:t>
            </a:fld>
            <a:endParaRPr lang="en-IN"/>
          </a:p>
        </p:txBody>
      </p:sp>
    </p:spTree>
    <p:extLst>
      <p:ext uri="{BB962C8B-B14F-4D97-AF65-F5344CB8AC3E}">
        <p14:creationId xmlns:p14="http://schemas.microsoft.com/office/powerpoint/2010/main" val="142722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89AB8A-EFD9-43C3-A60B-077728A22B2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F17AD7F7-BFDD-405B-AE65-73808C3144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84D18856-CA7A-460D-8E1A-DD7664BE02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6F7929A6-C4B3-4C7C-A04D-DAD31A34C9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527CD7FC-021F-46DB-BC03-26A51A1D95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1E108584-D694-491D-9AC6-1E4DE657A342}"/>
              </a:ext>
            </a:extLst>
          </p:cNvPr>
          <p:cNvSpPr>
            <a:spLocks noGrp="1"/>
          </p:cNvSpPr>
          <p:nvPr>
            <p:ph type="dt" sz="half" idx="10"/>
          </p:nvPr>
        </p:nvSpPr>
        <p:spPr/>
        <p:txBody>
          <a:bodyPr/>
          <a:lstStyle/>
          <a:p>
            <a:fld id="{F4B934CB-955E-4B83-8682-39BC9534F6D5}" type="datetimeFigureOut">
              <a:rPr lang="en-IN" smtClean="0"/>
              <a:t>2/4/18</a:t>
            </a:fld>
            <a:endParaRPr lang="en-IN"/>
          </a:p>
        </p:txBody>
      </p:sp>
      <p:sp>
        <p:nvSpPr>
          <p:cNvPr id="8" name="Footer Placeholder 7">
            <a:extLst>
              <a:ext uri="{FF2B5EF4-FFF2-40B4-BE49-F238E27FC236}">
                <a16:creationId xmlns="" xmlns:a16="http://schemas.microsoft.com/office/drawing/2014/main" id="{D03B1254-9A4D-4CEA-ABBC-E88D7BD1A24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2E313112-D09F-43D6-83DD-C98E4F243667}"/>
              </a:ext>
            </a:extLst>
          </p:cNvPr>
          <p:cNvSpPr>
            <a:spLocks noGrp="1"/>
          </p:cNvSpPr>
          <p:nvPr>
            <p:ph type="sldNum" sz="quarter" idx="12"/>
          </p:nvPr>
        </p:nvSpPr>
        <p:spPr/>
        <p:txBody>
          <a:bodyPr/>
          <a:lstStyle/>
          <a:p>
            <a:fld id="{C1BC012E-DA61-4013-AEDD-727B2B96ED8F}" type="slidenum">
              <a:rPr lang="en-IN" smtClean="0"/>
              <a:t>‹#›</a:t>
            </a:fld>
            <a:endParaRPr lang="en-IN"/>
          </a:p>
        </p:txBody>
      </p:sp>
    </p:spTree>
    <p:extLst>
      <p:ext uri="{BB962C8B-B14F-4D97-AF65-F5344CB8AC3E}">
        <p14:creationId xmlns:p14="http://schemas.microsoft.com/office/powerpoint/2010/main" val="421415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7B11C6-A82B-4A70-8384-107F5DF9D90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BFE070D7-6ADC-41A9-9B1C-6C9C695E73D9}"/>
              </a:ext>
            </a:extLst>
          </p:cNvPr>
          <p:cNvSpPr>
            <a:spLocks noGrp="1"/>
          </p:cNvSpPr>
          <p:nvPr>
            <p:ph type="dt" sz="half" idx="10"/>
          </p:nvPr>
        </p:nvSpPr>
        <p:spPr/>
        <p:txBody>
          <a:bodyPr/>
          <a:lstStyle/>
          <a:p>
            <a:fld id="{F4B934CB-955E-4B83-8682-39BC9534F6D5}" type="datetimeFigureOut">
              <a:rPr lang="en-IN" smtClean="0"/>
              <a:t>2/4/18</a:t>
            </a:fld>
            <a:endParaRPr lang="en-IN"/>
          </a:p>
        </p:txBody>
      </p:sp>
      <p:sp>
        <p:nvSpPr>
          <p:cNvPr id="4" name="Footer Placeholder 3">
            <a:extLst>
              <a:ext uri="{FF2B5EF4-FFF2-40B4-BE49-F238E27FC236}">
                <a16:creationId xmlns="" xmlns:a16="http://schemas.microsoft.com/office/drawing/2014/main" id="{F0BC8E2C-B0C9-41B6-9750-EE940D88CAE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8784F5BE-A021-4091-8A3F-D305E9143874}"/>
              </a:ext>
            </a:extLst>
          </p:cNvPr>
          <p:cNvSpPr>
            <a:spLocks noGrp="1"/>
          </p:cNvSpPr>
          <p:nvPr>
            <p:ph type="sldNum" sz="quarter" idx="12"/>
          </p:nvPr>
        </p:nvSpPr>
        <p:spPr/>
        <p:txBody>
          <a:bodyPr/>
          <a:lstStyle/>
          <a:p>
            <a:fld id="{C1BC012E-DA61-4013-AEDD-727B2B96ED8F}" type="slidenum">
              <a:rPr lang="en-IN" smtClean="0"/>
              <a:t>‹#›</a:t>
            </a:fld>
            <a:endParaRPr lang="en-IN"/>
          </a:p>
        </p:txBody>
      </p:sp>
    </p:spTree>
    <p:extLst>
      <p:ext uri="{BB962C8B-B14F-4D97-AF65-F5344CB8AC3E}">
        <p14:creationId xmlns:p14="http://schemas.microsoft.com/office/powerpoint/2010/main" val="63855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9E4C315-6168-40C4-AC31-ED2890427C15}"/>
              </a:ext>
            </a:extLst>
          </p:cNvPr>
          <p:cNvSpPr>
            <a:spLocks noGrp="1"/>
          </p:cNvSpPr>
          <p:nvPr>
            <p:ph type="dt" sz="half" idx="10"/>
          </p:nvPr>
        </p:nvSpPr>
        <p:spPr/>
        <p:txBody>
          <a:bodyPr/>
          <a:lstStyle/>
          <a:p>
            <a:fld id="{F4B934CB-955E-4B83-8682-39BC9534F6D5}" type="datetimeFigureOut">
              <a:rPr lang="en-IN" smtClean="0"/>
              <a:t>2/4/18</a:t>
            </a:fld>
            <a:endParaRPr lang="en-IN"/>
          </a:p>
        </p:txBody>
      </p:sp>
      <p:sp>
        <p:nvSpPr>
          <p:cNvPr id="3" name="Footer Placeholder 2">
            <a:extLst>
              <a:ext uri="{FF2B5EF4-FFF2-40B4-BE49-F238E27FC236}">
                <a16:creationId xmlns="" xmlns:a16="http://schemas.microsoft.com/office/drawing/2014/main" id="{AB4FD742-8B30-4396-9EED-C84E784DBC6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96496089-3183-47B1-AC3C-33E447A4AA11}"/>
              </a:ext>
            </a:extLst>
          </p:cNvPr>
          <p:cNvSpPr>
            <a:spLocks noGrp="1"/>
          </p:cNvSpPr>
          <p:nvPr>
            <p:ph type="sldNum" sz="quarter" idx="12"/>
          </p:nvPr>
        </p:nvSpPr>
        <p:spPr/>
        <p:txBody>
          <a:bodyPr/>
          <a:lstStyle/>
          <a:p>
            <a:fld id="{C1BC012E-DA61-4013-AEDD-727B2B96ED8F}" type="slidenum">
              <a:rPr lang="en-IN" smtClean="0"/>
              <a:t>‹#›</a:t>
            </a:fld>
            <a:endParaRPr lang="en-IN"/>
          </a:p>
        </p:txBody>
      </p:sp>
    </p:spTree>
    <p:extLst>
      <p:ext uri="{BB962C8B-B14F-4D97-AF65-F5344CB8AC3E}">
        <p14:creationId xmlns:p14="http://schemas.microsoft.com/office/powerpoint/2010/main" val="405806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6756F4-43E8-4BA5-A9B0-7776AEEA27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BEFEDB5F-4C90-4C5B-8C54-1D48D4DA8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B83006DE-AE18-48E5-BC8F-4C301339F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B9E28B5-BC55-49EF-9E9A-5C03A18CC375}"/>
              </a:ext>
            </a:extLst>
          </p:cNvPr>
          <p:cNvSpPr>
            <a:spLocks noGrp="1"/>
          </p:cNvSpPr>
          <p:nvPr>
            <p:ph type="dt" sz="half" idx="10"/>
          </p:nvPr>
        </p:nvSpPr>
        <p:spPr/>
        <p:txBody>
          <a:bodyPr/>
          <a:lstStyle/>
          <a:p>
            <a:fld id="{F4B934CB-955E-4B83-8682-39BC9534F6D5}" type="datetimeFigureOut">
              <a:rPr lang="en-IN" smtClean="0"/>
              <a:t>2/4/18</a:t>
            </a:fld>
            <a:endParaRPr lang="en-IN"/>
          </a:p>
        </p:txBody>
      </p:sp>
      <p:sp>
        <p:nvSpPr>
          <p:cNvPr id="6" name="Footer Placeholder 5">
            <a:extLst>
              <a:ext uri="{FF2B5EF4-FFF2-40B4-BE49-F238E27FC236}">
                <a16:creationId xmlns="" xmlns:a16="http://schemas.microsoft.com/office/drawing/2014/main" id="{127C9046-3B60-4404-94F1-11C43F4FCC0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FFE7B1B8-5341-40EA-B052-5577BEECBEEB}"/>
              </a:ext>
            </a:extLst>
          </p:cNvPr>
          <p:cNvSpPr>
            <a:spLocks noGrp="1"/>
          </p:cNvSpPr>
          <p:nvPr>
            <p:ph type="sldNum" sz="quarter" idx="12"/>
          </p:nvPr>
        </p:nvSpPr>
        <p:spPr/>
        <p:txBody>
          <a:bodyPr/>
          <a:lstStyle/>
          <a:p>
            <a:fld id="{C1BC012E-DA61-4013-AEDD-727B2B96ED8F}" type="slidenum">
              <a:rPr lang="en-IN" smtClean="0"/>
              <a:t>‹#›</a:t>
            </a:fld>
            <a:endParaRPr lang="en-IN"/>
          </a:p>
        </p:txBody>
      </p:sp>
    </p:spTree>
    <p:extLst>
      <p:ext uri="{BB962C8B-B14F-4D97-AF65-F5344CB8AC3E}">
        <p14:creationId xmlns:p14="http://schemas.microsoft.com/office/powerpoint/2010/main" val="2955966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6B0B4C-D7FA-4AC9-B379-902BBC5320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924D73FF-AA8C-4EA4-BBB1-E4413F8C4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CAECE2D9-0BF5-485F-978A-901E5726C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D2777EA-AAEA-4506-8454-E7B3F020C684}"/>
              </a:ext>
            </a:extLst>
          </p:cNvPr>
          <p:cNvSpPr>
            <a:spLocks noGrp="1"/>
          </p:cNvSpPr>
          <p:nvPr>
            <p:ph type="dt" sz="half" idx="10"/>
          </p:nvPr>
        </p:nvSpPr>
        <p:spPr/>
        <p:txBody>
          <a:bodyPr/>
          <a:lstStyle/>
          <a:p>
            <a:fld id="{F4B934CB-955E-4B83-8682-39BC9534F6D5}" type="datetimeFigureOut">
              <a:rPr lang="en-IN" smtClean="0"/>
              <a:t>2/4/18</a:t>
            </a:fld>
            <a:endParaRPr lang="en-IN"/>
          </a:p>
        </p:txBody>
      </p:sp>
      <p:sp>
        <p:nvSpPr>
          <p:cNvPr id="6" name="Footer Placeholder 5">
            <a:extLst>
              <a:ext uri="{FF2B5EF4-FFF2-40B4-BE49-F238E27FC236}">
                <a16:creationId xmlns="" xmlns:a16="http://schemas.microsoft.com/office/drawing/2014/main" id="{B357755C-04AE-46D1-9563-E23FB3EDBA4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F4BE00B1-08E0-4251-8960-0D8947B4EBEB}"/>
              </a:ext>
            </a:extLst>
          </p:cNvPr>
          <p:cNvSpPr>
            <a:spLocks noGrp="1"/>
          </p:cNvSpPr>
          <p:nvPr>
            <p:ph type="sldNum" sz="quarter" idx="12"/>
          </p:nvPr>
        </p:nvSpPr>
        <p:spPr/>
        <p:txBody>
          <a:bodyPr/>
          <a:lstStyle/>
          <a:p>
            <a:fld id="{C1BC012E-DA61-4013-AEDD-727B2B96ED8F}" type="slidenum">
              <a:rPr lang="en-IN" smtClean="0"/>
              <a:t>‹#›</a:t>
            </a:fld>
            <a:endParaRPr lang="en-IN"/>
          </a:p>
        </p:txBody>
      </p:sp>
    </p:spTree>
    <p:extLst>
      <p:ext uri="{BB962C8B-B14F-4D97-AF65-F5344CB8AC3E}">
        <p14:creationId xmlns:p14="http://schemas.microsoft.com/office/powerpoint/2010/main" val="42497073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E2D563D-9E45-423B-8C3A-6CAA8CE1C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EADE7E8-53E1-469A-9F2F-EFB9C4828D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55D511EA-DF32-4AF3-8BB6-7C727037B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934CB-955E-4B83-8682-39BC9534F6D5}" type="datetimeFigureOut">
              <a:rPr lang="en-IN" smtClean="0"/>
              <a:t>2/4/18</a:t>
            </a:fld>
            <a:endParaRPr lang="en-IN"/>
          </a:p>
        </p:txBody>
      </p:sp>
      <p:sp>
        <p:nvSpPr>
          <p:cNvPr id="5" name="Footer Placeholder 4">
            <a:extLst>
              <a:ext uri="{FF2B5EF4-FFF2-40B4-BE49-F238E27FC236}">
                <a16:creationId xmlns="" xmlns:a16="http://schemas.microsoft.com/office/drawing/2014/main" id="{4FB94E56-C878-45AE-A12B-F5DD9E10B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DC6B6BB6-253E-4C54-BDF0-ADCFD6F59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C012E-DA61-4013-AEDD-727B2B96ED8F}" type="slidenum">
              <a:rPr lang="en-IN" smtClean="0"/>
              <a:t>‹#›</a:t>
            </a:fld>
            <a:endParaRPr lang="en-IN"/>
          </a:p>
        </p:txBody>
      </p:sp>
    </p:spTree>
    <p:extLst>
      <p:ext uri="{BB962C8B-B14F-4D97-AF65-F5344CB8AC3E}">
        <p14:creationId xmlns:p14="http://schemas.microsoft.com/office/powerpoint/2010/main" val="1737902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Impact of Budget On Capital Markets</a:t>
            </a:r>
            <a:endParaRPr lang="en-US" dirty="0"/>
          </a:p>
        </p:txBody>
      </p:sp>
      <p:sp>
        <p:nvSpPr>
          <p:cNvPr id="5" name="Subtitle 4"/>
          <p:cNvSpPr>
            <a:spLocks noGrp="1"/>
          </p:cNvSpPr>
          <p:nvPr>
            <p:ph type="subTitle" idx="1"/>
          </p:nvPr>
        </p:nvSpPr>
        <p:spPr>
          <a:xfrm>
            <a:off x="5869422" y="4635700"/>
            <a:ext cx="4798577" cy="1047964"/>
          </a:xfrm>
        </p:spPr>
        <p:txBody>
          <a:bodyPr>
            <a:normAutofit/>
          </a:bodyPr>
          <a:lstStyle/>
          <a:p>
            <a:pPr algn="r"/>
            <a:r>
              <a:rPr lang="en-US" sz="3400" dirty="0" smtClean="0"/>
              <a:t>Ambareesh Baliga</a:t>
            </a:r>
          </a:p>
          <a:p>
            <a:pPr algn="r"/>
            <a:r>
              <a:rPr lang="en-US" sz="1800" dirty="0" smtClean="0"/>
              <a:t>February 4</a:t>
            </a:r>
            <a:r>
              <a:rPr lang="en-US" sz="1800" baseline="30000" dirty="0" smtClean="0"/>
              <a:t>th</a:t>
            </a:r>
            <a:r>
              <a:rPr lang="en-US" sz="1800" dirty="0" smtClean="0"/>
              <a:t>, 2018</a:t>
            </a:r>
            <a:endParaRPr lang="en-US" sz="1800" dirty="0"/>
          </a:p>
        </p:txBody>
      </p:sp>
    </p:spTree>
    <p:extLst>
      <p:ext uri="{BB962C8B-B14F-4D97-AF65-F5344CB8AC3E}">
        <p14:creationId xmlns:p14="http://schemas.microsoft.com/office/powerpoint/2010/main" val="8406321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9AE18A-0B7A-4B58-A063-63943813AF83}"/>
              </a:ext>
            </a:extLst>
          </p:cNvPr>
          <p:cNvSpPr>
            <a:spLocks noGrp="1"/>
          </p:cNvSpPr>
          <p:nvPr>
            <p:ph type="title"/>
          </p:nvPr>
        </p:nvSpPr>
        <p:spPr/>
        <p:txBody>
          <a:bodyPr/>
          <a:lstStyle/>
          <a:p>
            <a:r>
              <a:rPr lang="en-IN" dirty="0"/>
              <a:t>Market Valuation</a:t>
            </a:r>
          </a:p>
        </p:txBody>
      </p:sp>
      <p:pic>
        <p:nvPicPr>
          <p:cNvPr id="1026" name="Picture 2" descr="https://thumbor.assettype.com/bloombergquint%2F2018-01%2F9892c4d7-4ed1-4ba2-bff8-3dc95b78f8ef%2FINDIAS%20MARKET%20CAP%20TO%20GDP.jpg?auto=format&amp;q=35&amp;w=1024&amp;fm=pjpeg">
            <a:extLst>
              <a:ext uri="{FF2B5EF4-FFF2-40B4-BE49-F238E27FC236}">
                <a16:creationId xmlns="" xmlns:a16="http://schemas.microsoft.com/office/drawing/2014/main" id="{016CC511-4107-4732-91CA-6240939071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8600" y="1381150"/>
            <a:ext cx="9359900" cy="507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0031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70637A-09A5-49AA-AF4B-B62D57214AE7}"/>
              </a:ext>
            </a:extLst>
          </p:cNvPr>
          <p:cNvSpPr>
            <a:spLocks noGrp="1"/>
          </p:cNvSpPr>
          <p:nvPr>
            <p:ph type="title"/>
          </p:nvPr>
        </p:nvSpPr>
        <p:spPr/>
        <p:txBody>
          <a:bodyPr/>
          <a:lstStyle/>
          <a:p>
            <a:r>
              <a:rPr lang="en-IN" dirty="0"/>
              <a:t>Sentiment at peak</a:t>
            </a:r>
          </a:p>
        </p:txBody>
      </p:sp>
      <p:pic>
        <p:nvPicPr>
          <p:cNvPr id="4" name="Content Placeholder 3">
            <a:extLst>
              <a:ext uri="{FF2B5EF4-FFF2-40B4-BE49-F238E27FC236}">
                <a16:creationId xmlns="" xmlns:a16="http://schemas.microsoft.com/office/drawing/2014/main" id="{3A41A930-24D4-4A8D-9638-4149B4AE9DCF}"/>
              </a:ext>
            </a:extLst>
          </p:cNvPr>
          <p:cNvPicPr>
            <a:picLocks noGrp="1" noChangeAspect="1"/>
          </p:cNvPicPr>
          <p:nvPr>
            <p:ph idx="1"/>
          </p:nvPr>
        </p:nvPicPr>
        <p:blipFill>
          <a:blip r:embed="rId2"/>
          <a:stretch>
            <a:fillRect/>
          </a:stretch>
        </p:blipFill>
        <p:spPr>
          <a:xfrm>
            <a:off x="880109" y="1851022"/>
            <a:ext cx="5215891" cy="3619195"/>
          </a:xfrm>
          <a:prstGeom prst="rect">
            <a:avLst/>
          </a:prstGeom>
        </p:spPr>
      </p:pic>
      <p:pic>
        <p:nvPicPr>
          <p:cNvPr id="5" name="Picture 4">
            <a:extLst>
              <a:ext uri="{FF2B5EF4-FFF2-40B4-BE49-F238E27FC236}">
                <a16:creationId xmlns="" xmlns:a16="http://schemas.microsoft.com/office/drawing/2014/main" id="{83885A7B-6A9A-40CD-B6CE-4181C5E94931}"/>
              </a:ext>
            </a:extLst>
          </p:cNvPr>
          <p:cNvPicPr>
            <a:picLocks noChangeAspect="1"/>
          </p:cNvPicPr>
          <p:nvPr/>
        </p:nvPicPr>
        <p:blipFill>
          <a:blip r:embed="rId3"/>
          <a:stretch>
            <a:fillRect/>
          </a:stretch>
        </p:blipFill>
        <p:spPr>
          <a:xfrm>
            <a:off x="6300879" y="1851022"/>
            <a:ext cx="5564907" cy="3619195"/>
          </a:xfrm>
          <a:prstGeom prst="rect">
            <a:avLst/>
          </a:prstGeom>
        </p:spPr>
      </p:pic>
    </p:spTree>
    <p:extLst>
      <p:ext uri="{BB962C8B-B14F-4D97-AF65-F5344CB8AC3E}">
        <p14:creationId xmlns:p14="http://schemas.microsoft.com/office/powerpoint/2010/main" val="39559643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11F08C-E6F8-4EE0-B86B-915FD2EB8071}"/>
              </a:ext>
            </a:extLst>
          </p:cNvPr>
          <p:cNvSpPr>
            <a:spLocks noGrp="1"/>
          </p:cNvSpPr>
          <p:nvPr>
            <p:ph type="title"/>
          </p:nvPr>
        </p:nvSpPr>
        <p:spPr/>
        <p:txBody>
          <a:bodyPr/>
          <a:lstStyle/>
          <a:p>
            <a:r>
              <a:rPr lang="en-IN" dirty="0"/>
              <a:t>Pre-election year- a synopsis</a:t>
            </a:r>
          </a:p>
        </p:txBody>
      </p:sp>
      <p:graphicFrame>
        <p:nvGraphicFramePr>
          <p:cNvPr id="4" name="Content Placeholder 3">
            <a:extLst>
              <a:ext uri="{FF2B5EF4-FFF2-40B4-BE49-F238E27FC236}">
                <a16:creationId xmlns="" xmlns:a16="http://schemas.microsoft.com/office/drawing/2014/main" id="{DD9B773A-50DE-4C60-880F-F3C6386BE1E6}"/>
              </a:ext>
            </a:extLst>
          </p:cNvPr>
          <p:cNvGraphicFramePr>
            <a:graphicFrameLocks noGrp="1"/>
          </p:cNvGraphicFramePr>
          <p:nvPr>
            <p:ph idx="1"/>
            <p:extLst>
              <p:ext uri="{D42A27DB-BD31-4B8C-83A1-F6EECF244321}">
                <p14:modId xmlns:p14="http://schemas.microsoft.com/office/powerpoint/2010/main" val="416819891"/>
              </p:ext>
            </p:extLst>
          </p:nvPr>
        </p:nvGraphicFramePr>
        <p:xfrm>
          <a:off x="838200" y="1825625"/>
          <a:ext cx="10515600" cy="3845559"/>
        </p:xfrm>
        <a:graphic>
          <a:graphicData uri="http://schemas.openxmlformats.org/drawingml/2006/table">
            <a:tbl>
              <a:tblPr firstRow="1" bandRow="1">
                <a:tableStyleId>{5C22544A-7EE6-4342-B048-85BDC9FD1C3A}</a:tableStyleId>
              </a:tblPr>
              <a:tblGrid>
                <a:gridCol w="972845">
                  <a:extLst>
                    <a:ext uri="{9D8B030D-6E8A-4147-A177-3AD203B41FA5}">
                      <a16:colId xmlns="" xmlns:a16="http://schemas.microsoft.com/office/drawing/2014/main" val="3002244571"/>
                    </a:ext>
                  </a:extLst>
                </a:gridCol>
                <a:gridCol w="1748901">
                  <a:extLst>
                    <a:ext uri="{9D8B030D-6E8A-4147-A177-3AD203B41FA5}">
                      <a16:colId xmlns="" xmlns:a16="http://schemas.microsoft.com/office/drawing/2014/main" val="390221299"/>
                    </a:ext>
                  </a:extLst>
                </a:gridCol>
                <a:gridCol w="4474345">
                  <a:extLst>
                    <a:ext uri="{9D8B030D-6E8A-4147-A177-3AD203B41FA5}">
                      <a16:colId xmlns="" xmlns:a16="http://schemas.microsoft.com/office/drawing/2014/main" val="555842633"/>
                    </a:ext>
                  </a:extLst>
                </a:gridCol>
                <a:gridCol w="3319509">
                  <a:extLst>
                    <a:ext uri="{9D8B030D-6E8A-4147-A177-3AD203B41FA5}">
                      <a16:colId xmlns="" xmlns:a16="http://schemas.microsoft.com/office/drawing/2014/main" val="2378364489"/>
                    </a:ext>
                  </a:extLst>
                </a:gridCol>
              </a:tblGrid>
              <a:tr h="370840">
                <a:tc>
                  <a:txBody>
                    <a:bodyPr/>
                    <a:lstStyle/>
                    <a:p>
                      <a:r>
                        <a:rPr lang="en-IN" dirty="0"/>
                        <a:t>Sr. No</a:t>
                      </a:r>
                    </a:p>
                  </a:txBody>
                  <a:tcPr/>
                </a:tc>
                <a:tc>
                  <a:txBody>
                    <a:bodyPr/>
                    <a:lstStyle/>
                    <a:p>
                      <a:r>
                        <a:rPr lang="en-IN" dirty="0"/>
                        <a:t>Election Year</a:t>
                      </a:r>
                    </a:p>
                  </a:txBody>
                  <a:tcPr/>
                </a:tc>
                <a:tc>
                  <a:txBody>
                    <a:bodyPr/>
                    <a:lstStyle/>
                    <a:p>
                      <a:r>
                        <a:rPr lang="en-IN" dirty="0"/>
                        <a:t>Major Challenges in pre-election year</a:t>
                      </a:r>
                    </a:p>
                  </a:txBody>
                  <a:tcPr/>
                </a:tc>
                <a:tc>
                  <a:txBody>
                    <a:bodyPr/>
                    <a:lstStyle/>
                    <a:p>
                      <a:r>
                        <a:rPr lang="en-IN" dirty="0"/>
                        <a:t>Remarks</a:t>
                      </a:r>
                    </a:p>
                  </a:txBody>
                  <a:tcPr/>
                </a:tc>
                <a:extLst>
                  <a:ext uri="{0D108BD9-81ED-4DB2-BD59-A6C34878D82A}">
                    <a16:rowId xmlns="" xmlns:a16="http://schemas.microsoft.com/office/drawing/2014/main" val="2528347201"/>
                  </a:ext>
                </a:extLst>
              </a:tr>
              <a:tr h="370840">
                <a:tc>
                  <a:txBody>
                    <a:bodyPr/>
                    <a:lstStyle/>
                    <a:p>
                      <a:r>
                        <a:rPr lang="en-IN" dirty="0"/>
                        <a:t>1.</a:t>
                      </a:r>
                    </a:p>
                  </a:txBody>
                  <a:tcPr/>
                </a:tc>
                <a:tc>
                  <a:txBody>
                    <a:bodyPr/>
                    <a:lstStyle/>
                    <a:p>
                      <a:r>
                        <a:rPr lang="en-IN" dirty="0"/>
                        <a:t>1990-91</a:t>
                      </a:r>
                    </a:p>
                  </a:txBody>
                  <a:tcPr/>
                </a:tc>
                <a:tc>
                  <a:txBody>
                    <a:bodyPr/>
                    <a:lstStyle/>
                    <a:p>
                      <a:pPr marL="285750" indent="-285750">
                        <a:buFont typeface="Arial" panose="020B0604020202020204" pitchFamily="34" charset="0"/>
                        <a:buChar char="•"/>
                      </a:pPr>
                      <a:r>
                        <a:rPr lang="en-IN" dirty="0"/>
                        <a:t>Crisis at the </a:t>
                      </a:r>
                      <a:r>
                        <a:rPr lang="en-IN" dirty="0" err="1"/>
                        <a:t>center</a:t>
                      </a:r>
                      <a:r>
                        <a:rPr lang="en-IN" dirty="0"/>
                        <a:t>, political uncertainty</a:t>
                      </a:r>
                    </a:p>
                    <a:p>
                      <a:pPr marL="285750" indent="-285750">
                        <a:buFont typeface="Arial" panose="020B0604020202020204" pitchFamily="34" charset="0"/>
                        <a:buChar char="•"/>
                      </a:pPr>
                      <a:r>
                        <a:rPr lang="en-IN" dirty="0"/>
                        <a:t>Short-lived governments</a:t>
                      </a:r>
                    </a:p>
                    <a:p>
                      <a:pPr marL="285750" indent="-285750">
                        <a:buFont typeface="Arial" panose="020B0604020202020204" pitchFamily="34" charset="0"/>
                        <a:buChar char="•"/>
                      </a:pPr>
                      <a:r>
                        <a:rPr lang="en-IN" dirty="0"/>
                        <a:t>India avoided Balance of Payment crisis by keeping gold as security</a:t>
                      </a:r>
                    </a:p>
                    <a:p>
                      <a:pPr marL="285750" indent="-285750">
                        <a:buFont typeface="Arial" panose="020B0604020202020204" pitchFamily="34" charset="0"/>
                        <a:buChar char="•"/>
                      </a:pPr>
                      <a:r>
                        <a:rPr lang="en-IN" dirty="0"/>
                        <a:t>Gulf war</a:t>
                      </a:r>
                    </a:p>
                    <a:p>
                      <a:pPr marL="285750" indent="-285750">
                        <a:buFont typeface="Arial" panose="020B0604020202020204" pitchFamily="34" charset="0"/>
                        <a:buChar char="•"/>
                      </a:pPr>
                      <a:r>
                        <a:rPr lang="en-IN" dirty="0"/>
                        <a:t>Rising crude oil prices</a:t>
                      </a:r>
                    </a:p>
                    <a:p>
                      <a:endParaRPr lang="en-IN" dirty="0"/>
                    </a:p>
                  </a:txBody>
                  <a:tcPr/>
                </a:tc>
                <a:tc>
                  <a:txBody>
                    <a:bodyPr/>
                    <a:lstStyle/>
                    <a:p>
                      <a:pPr marL="285750" indent="-285750">
                        <a:buFont typeface="Arial" panose="020B0604020202020204" pitchFamily="34" charset="0"/>
                        <a:buChar char="•"/>
                      </a:pPr>
                      <a:r>
                        <a:rPr lang="en-IN" dirty="0"/>
                        <a:t>One of the most challenging years</a:t>
                      </a:r>
                    </a:p>
                    <a:p>
                      <a:pPr marL="285750" indent="-285750">
                        <a:buFont typeface="Arial" panose="020B0604020202020204" pitchFamily="34" charset="0"/>
                        <a:buChar char="•"/>
                      </a:pPr>
                      <a:r>
                        <a:rPr lang="en-IN" dirty="0"/>
                        <a:t>Worsening economy and world political crisis</a:t>
                      </a:r>
                    </a:p>
                    <a:p>
                      <a:pPr marL="285750" indent="-285750">
                        <a:buFont typeface="Arial" panose="020B0604020202020204" pitchFamily="34" charset="0"/>
                        <a:buChar char="•"/>
                      </a:pPr>
                      <a:r>
                        <a:rPr lang="en-IN" dirty="0"/>
                        <a:t>Domestic political challenges</a:t>
                      </a:r>
                    </a:p>
                  </a:txBody>
                  <a:tcPr/>
                </a:tc>
                <a:extLst>
                  <a:ext uri="{0D108BD9-81ED-4DB2-BD59-A6C34878D82A}">
                    <a16:rowId xmlns="" xmlns:a16="http://schemas.microsoft.com/office/drawing/2014/main" val="3227557302"/>
                  </a:ext>
                </a:extLst>
              </a:tr>
              <a:tr h="370840">
                <a:tc>
                  <a:txBody>
                    <a:bodyPr/>
                    <a:lstStyle/>
                    <a:p>
                      <a:r>
                        <a:rPr lang="en-IN" dirty="0"/>
                        <a:t>2. </a:t>
                      </a:r>
                    </a:p>
                  </a:txBody>
                  <a:tcPr/>
                </a:tc>
                <a:tc>
                  <a:txBody>
                    <a:bodyPr/>
                    <a:lstStyle/>
                    <a:p>
                      <a:r>
                        <a:rPr lang="en-IN" dirty="0"/>
                        <a:t>1995-96</a:t>
                      </a:r>
                    </a:p>
                  </a:txBody>
                  <a:tcPr/>
                </a:tc>
                <a:tc>
                  <a:txBody>
                    <a:bodyPr/>
                    <a:lstStyle/>
                    <a:p>
                      <a:pPr marL="285750" indent="-285750">
                        <a:buFont typeface="Arial" panose="020B0604020202020204" pitchFamily="34" charset="0"/>
                        <a:buChar char="•"/>
                      </a:pPr>
                      <a:r>
                        <a:rPr lang="en-IN" dirty="0"/>
                        <a:t>Several government scandals</a:t>
                      </a:r>
                    </a:p>
                    <a:p>
                      <a:pPr marL="285750" indent="-285750">
                        <a:buFont typeface="Arial" panose="020B0604020202020204" pitchFamily="34" charset="0"/>
                        <a:buChar char="•"/>
                      </a:pPr>
                      <a:r>
                        <a:rPr lang="en-IN" dirty="0"/>
                        <a:t>Resignations of several cabinet members</a:t>
                      </a:r>
                    </a:p>
                    <a:p>
                      <a:pPr marL="285750" indent="-285750">
                        <a:buFont typeface="Arial" panose="020B0604020202020204" pitchFamily="34" charset="0"/>
                        <a:buChar char="•"/>
                      </a:pPr>
                      <a:r>
                        <a:rPr lang="en-IN" dirty="0"/>
                        <a:t>PM faced corruption charges</a:t>
                      </a:r>
                    </a:p>
                    <a:p>
                      <a:pPr marL="285750" indent="-285750">
                        <a:buFont typeface="Arial" panose="020B0604020202020204" pitchFamily="34" charset="0"/>
                        <a:buChar char="•"/>
                      </a:pPr>
                      <a:r>
                        <a:rPr lang="en-IN" dirty="0"/>
                        <a:t>Tense communal environment- riots, bomb blasts, </a:t>
                      </a:r>
                      <a:r>
                        <a:rPr lang="en-IN" dirty="0" err="1"/>
                        <a:t>Ayodhya</a:t>
                      </a:r>
                      <a:r>
                        <a:rPr lang="en-IN" dirty="0"/>
                        <a:t> issue</a:t>
                      </a:r>
                    </a:p>
                  </a:txBody>
                  <a:tcPr/>
                </a:tc>
                <a:tc>
                  <a:txBody>
                    <a:bodyPr/>
                    <a:lstStyle/>
                    <a:p>
                      <a:pPr marL="285750" indent="-285750">
                        <a:buFont typeface="Arial" panose="020B0604020202020204" pitchFamily="34" charset="0"/>
                        <a:buChar char="•"/>
                      </a:pPr>
                      <a:r>
                        <a:rPr lang="en-IN" dirty="0"/>
                        <a:t>Considering Liberalization policies- economically not a very challenging year</a:t>
                      </a:r>
                    </a:p>
                    <a:p>
                      <a:pPr marL="285750" indent="-285750">
                        <a:buFont typeface="Arial" panose="020B0604020202020204" pitchFamily="34" charset="0"/>
                        <a:buChar char="•"/>
                      </a:pPr>
                      <a:r>
                        <a:rPr lang="en-IN" dirty="0"/>
                        <a:t>Politically challenging year</a:t>
                      </a:r>
                    </a:p>
                  </a:txBody>
                  <a:tcPr/>
                </a:tc>
                <a:extLst>
                  <a:ext uri="{0D108BD9-81ED-4DB2-BD59-A6C34878D82A}">
                    <a16:rowId xmlns="" xmlns:a16="http://schemas.microsoft.com/office/drawing/2014/main" val="3582536813"/>
                  </a:ext>
                </a:extLst>
              </a:tr>
            </a:tbl>
          </a:graphicData>
        </a:graphic>
      </p:graphicFrame>
    </p:spTree>
    <p:extLst>
      <p:ext uri="{BB962C8B-B14F-4D97-AF65-F5344CB8AC3E}">
        <p14:creationId xmlns:p14="http://schemas.microsoft.com/office/powerpoint/2010/main" val="40944920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11F08C-E6F8-4EE0-B86B-915FD2EB8071}"/>
              </a:ext>
            </a:extLst>
          </p:cNvPr>
          <p:cNvSpPr>
            <a:spLocks noGrp="1"/>
          </p:cNvSpPr>
          <p:nvPr>
            <p:ph type="title"/>
          </p:nvPr>
        </p:nvSpPr>
        <p:spPr/>
        <p:txBody>
          <a:bodyPr/>
          <a:lstStyle/>
          <a:p>
            <a:r>
              <a:rPr lang="en-IN" dirty="0"/>
              <a:t>Pre-election year- a synopsis</a:t>
            </a:r>
          </a:p>
        </p:txBody>
      </p:sp>
      <p:graphicFrame>
        <p:nvGraphicFramePr>
          <p:cNvPr id="4" name="Content Placeholder 3">
            <a:extLst>
              <a:ext uri="{FF2B5EF4-FFF2-40B4-BE49-F238E27FC236}">
                <a16:creationId xmlns="" xmlns:a16="http://schemas.microsoft.com/office/drawing/2014/main" id="{DD9B773A-50DE-4C60-880F-F3C6386BE1E6}"/>
              </a:ext>
            </a:extLst>
          </p:cNvPr>
          <p:cNvGraphicFramePr>
            <a:graphicFrameLocks noGrp="1"/>
          </p:cNvGraphicFramePr>
          <p:nvPr>
            <p:ph idx="1"/>
            <p:extLst>
              <p:ext uri="{D42A27DB-BD31-4B8C-83A1-F6EECF244321}">
                <p14:modId xmlns:p14="http://schemas.microsoft.com/office/powerpoint/2010/main" val="1007193330"/>
              </p:ext>
            </p:extLst>
          </p:nvPr>
        </p:nvGraphicFramePr>
        <p:xfrm>
          <a:off x="838200" y="1825625"/>
          <a:ext cx="10515600" cy="4119879"/>
        </p:xfrm>
        <a:graphic>
          <a:graphicData uri="http://schemas.openxmlformats.org/drawingml/2006/table">
            <a:tbl>
              <a:tblPr firstRow="1" bandRow="1">
                <a:tableStyleId>{5C22544A-7EE6-4342-B048-85BDC9FD1C3A}</a:tableStyleId>
              </a:tblPr>
              <a:tblGrid>
                <a:gridCol w="972845">
                  <a:extLst>
                    <a:ext uri="{9D8B030D-6E8A-4147-A177-3AD203B41FA5}">
                      <a16:colId xmlns="" xmlns:a16="http://schemas.microsoft.com/office/drawing/2014/main" val="3002244571"/>
                    </a:ext>
                  </a:extLst>
                </a:gridCol>
                <a:gridCol w="1748901">
                  <a:extLst>
                    <a:ext uri="{9D8B030D-6E8A-4147-A177-3AD203B41FA5}">
                      <a16:colId xmlns="" xmlns:a16="http://schemas.microsoft.com/office/drawing/2014/main" val="390221299"/>
                    </a:ext>
                  </a:extLst>
                </a:gridCol>
                <a:gridCol w="4474345">
                  <a:extLst>
                    <a:ext uri="{9D8B030D-6E8A-4147-A177-3AD203B41FA5}">
                      <a16:colId xmlns="" xmlns:a16="http://schemas.microsoft.com/office/drawing/2014/main" val="555842633"/>
                    </a:ext>
                  </a:extLst>
                </a:gridCol>
                <a:gridCol w="3319509">
                  <a:extLst>
                    <a:ext uri="{9D8B030D-6E8A-4147-A177-3AD203B41FA5}">
                      <a16:colId xmlns="" xmlns:a16="http://schemas.microsoft.com/office/drawing/2014/main" val="2378364489"/>
                    </a:ext>
                  </a:extLst>
                </a:gridCol>
              </a:tblGrid>
              <a:tr h="370840">
                <a:tc>
                  <a:txBody>
                    <a:bodyPr/>
                    <a:lstStyle/>
                    <a:p>
                      <a:r>
                        <a:rPr lang="en-IN" dirty="0"/>
                        <a:t>Sr. No</a:t>
                      </a:r>
                    </a:p>
                  </a:txBody>
                  <a:tcPr/>
                </a:tc>
                <a:tc>
                  <a:txBody>
                    <a:bodyPr/>
                    <a:lstStyle/>
                    <a:p>
                      <a:r>
                        <a:rPr lang="en-IN" dirty="0"/>
                        <a:t>Election Year</a:t>
                      </a:r>
                    </a:p>
                  </a:txBody>
                  <a:tcPr/>
                </a:tc>
                <a:tc>
                  <a:txBody>
                    <a:bodyPr/>
                    <a:lstStyle/>
                    <a:p>
                      <a:r>
                        <a:rPr lang="en-IN" dirty="0"/>
                        <a:t>Major Challenges in pre-election year</a:t>
                      </a:r>
                    </a:p>
                  </a:txBody>
                  <a:tcPr/>
                </a:tc>
                <a:tc>
                  <a:txBody>
                    <a:bodyPr/>
                    <a:lstStyle/>
                    <a:p>
                      <a:r>
                        <a:rPr lang="en-IN" dirty="0"/>
                        <a:t>Remarks</a:t>
                      </a:r>
                    </a:p>
                  </a:txBody>
                  <a:tcPr/>
                </a:tc>
                <a:extLst>
                  <a:ext uri="{0D108BD9-81ED-4DB2-BD59-A6C34878D82A}">
                    <a16:rowId xmlns="" xmlns:a16="http://schemas.microsoft.com/office/drawing/2014/main" val="2528347201"/>
                  </a:ext>
                </a:extLst>
              </a:tr>
              <a:tr h="370840">
                <a:tc>
                  <a:txBody>
                    <a:bodyPr/>
                    <a:lstStyle/>
                    <a:p>
                      <a:r>
                        <a:rPr lang="en-IN" dirty="0"/>
                        <a:t>3.</a:t>
                      </a:r>
                    </a:p>
                  </a:txBody>
                  <a:tcPr/>
                </a:tc>
                <a:tc>
                  <a:txBody>
                    <a:bodyPr/>
                    <a:lstStyle/>
                    <a:p>
                      <a:r>
                        <a:rPr lang="en-IN" dirty="0"/>
                        <a:t>1997-98</a:t>
                      </a:r>
                    </a:p>
                  </a:txBody>
                  <a:tcPr/>
                </a:tc>
                <a:tc>
                  <a:txBody>
                    <a:bodyPr/>
                    <a:lstStyle/>
                    <a:p>
                      <a:pPr marL="285750" indent="-285750">
                        <a:buFont typeface="Arial" panose="020B0604020202020204" pitchFamily="34" charset="0"/>
                        <a:buChar char="•"/>
                      </a:pPr>
                      <a:r>
                        <a:rPr lang="en-IN" dirty="0"/>
                        <a:t>Political uncertainty and crisis at the </a:t>
                      </a:r>
                      <a:r>
                        <a:rPr lang="en-IN" dirty="0" err="1"/>
                        <a:t>center</a:t>
                      </a:r>
                      <a:endParaRPr lang="en-IN" dirty="0"/>
                    </a:p>
                    <a:p>
                      <a:pPr marL="285750" indent="-285750">
                        <a:buFont typeface="Arial" panose="020B0604020202020204" pitchFamily="34" charset="0"/>
                        <a:buChar char="•"/>
                      </a:pPr>
                      <a:r>
                        <a:rPr lang="en-IN" dirty="0"/>
                        <a:t>Short-lived governments</a:t>
                      </a:r>
                    </a:p>
                    <a:p>
                      <a:pPr marL="285750" indent="-285750">
                        <a:buFont typeface="Arial" panose="020B0604020202020204" pitchFamily="34" charset="0"/>
                        <a:buChar char="•"/>
                      </a:pPr>
                      <a:r>
                        <a:rPr lang="en-IN" dirty="0"/>
                        <a:t>Rising power of left parties</a:t>
                      </a:r>
                    </a:p>
                    <a:p>
                      <a:pPr marL="285750" indent="-285750">
                        <a:buFont typeface="Arial" panose="020B0604020202020204" pitchFamily="34" charset="0"/>
                        <a:buChar char="•"/>
                      </a:pPr>
                      <a:r>
                        <a:rPr lang="en-IN" dirty="0"/>
                        <a:t>Congress- the then biggest political party in disarray</a:t>
                      </a:r>
                    </a:p>
                  </a:txBody>
                  <a:tcPr/>
                </a:tc>
                <a:tc>
                  <a:txBody>
                    <a:bodyPr/>
                    <a:lstStyle/>
                    <a:p>
                      <a:pPr marL="285750" indent="-285750">
                        <a:buFont typeface="Arial" panose="020B0604020202020204" pitchFamily="34" charset="0"/>
                        <a:buChar char="•"/>
                      </a:pPr>
                      <a:r>
                        <a:rPr lang="en-IN" dirty="0"/>
                        <a:t>Challenges faced by the economy due to indecisiveness of the previous two governments- </a:t>
                      </a:r>
                      <a:r>
                        <a:rPr lang="en-IN" dirty="0" err="1"/>
                        <a:t>Deve</a:t>
                      </a:r>
                      <a:r>
                        <a:rPr lang="en-IN" dirty="0"/>
                        <a:t> Gowda and </a:t>
                      </a:r>
                      <a:r>
                        <a:rPr lang="en-IN" dirty="0" err="1"/>
                        <a:t>Gujral</a:t>
                      </a:r>
                      <a:endParaRPr lang="en-IN" dirty="0"/>
                    </a:p>
                    <a:p>
                      <a:pPr marL="285750" indent="-285750">
                        <a:buFont typeface="Arial" panose="020B0604020202020204" pitchFamily="34" charset="0"/>
                        <a:buChar char="•"/>
                      </a:pPr>
                      <a:r>
                        <a:rPr lang="en-IN" dirty="0"/>
                        <a:t>Political uncertainties</a:t>
                      </a:r>
                    </a:p>
                  </a:txBody>
                  <a:tcPr/>
                </a:tc>
                <a:extLst>
                  <a:ext uri="{0D108BD9-81ED-4DB2-BD59-A6C34878D82A}">
                    <a16:rowId xmlns="" xmlns:a16="http://schemas.microsoft.com/office/drawing/2014/main" val="3227557302"/>
                  </a:ext>
                </a:extLst>
              </a:tr>
              <a:tr h="370840">
                <a:tc>
                  <a:txBody>
                    <a:bodyPr/>
                    <a:lstStyle/>
                    <a:p>
                      <a:r>
                        <a:rPr lang="en-IN" dirty="0"/>
                        <a:t>4.  </a:t>
                      </a:r>
                    </a:p>
                  </a:txBody>
                  <a:tcPr/>
                </a:tc>
                <a:tc>
                  <a:txBody>
                    <a:bodyPr/>
                    <a:lstStyle/>
                    <a:p>
                      <a:r>
                        <a:rPr lang="en-IN" dirty="0"/>
                        <a:t>1998-99</a:t>
                      </a:r>
                    </a:p>
                  </a:txBody>
                  <a:tcPr/>
                </a:tc>
                <a:tc>
                  <a:txBody>
                    <a:bodyPr/>
                    <a:lstStyle/>
                    <a:p>
                      <a:pPr marL="285750" indent="-285750">
                        <a:buFont typeface="Arial" panose="020B0604020202020204" pitchFamily="34" charset="0"/>
                        <a:buChar char="•"/>
                      </a:pPr>
                      <a:r>
                        <a:rPr lang="en-IN" dirty="0"/>
                        <a:t>Political uncertainty and crisis at the </a:t>
                      </a:r>
                      <a:r>
                        <a:rPr lang="en-IN" dirty="0" err="1"/>
                        <a:t>center</a:t>
                      </a:r>
                      <a:endParaRPr lang="en-IN" dirty="0"/>
                    </a:p>
                    <a:p>
                      <a:pPr marL="285750" indent="-285750">
                        <a:buFont typeface="Arial" panose="020B0604020202020204" pitchFamily="34" charset="0"/>
                        <a:buChar char="•"/>
                      </a:pPr>
                      <a:r>
                        <a:rPr lang="en-IN" dirty="0"/>
                        <a:t>Short-lived governments</a:t>
                      </a:r>
                    </a:p>
                  </a:txBody>
                  <a:tcPr/>
                </a:tc>
                <a:tc>
                  <a:txBody>
                    <a:bodyPr/>
                    <a:lstStyle/>
                    <a:p>
                      <a:pPr marL="285750" indent="-285750">
                        <a:buFont typeface="Arial" panose="020B0604020202020204" pitchFamily="34" charset="0"/>
                        <a:buChar char="•"/>
                      </a:pPr>
                      <a:r>
                        <a:rPr lang="en-IN" dirty="0"/>
                        <a:t>2 elections within span of one year- economic set-back</a:t>
                      </a:r>
                    </a:p>
                    <a:p>
                      <a:pPr marL="285750" indent="-285750">
                        <a:buFont typeface="Arial" panose="020B0604020202020204" pitchFamily="34" charset="0"/>
                        <a:buChar char="•"/>
                      </a:pPr>
                      <a:r>
                        <a:rPr lang="en-IN" dirty="0"/>
                        <a:t>Under performance of manufacturing sector</a:t>
                      </a:r>
                    </a:p>
                    <a:p>
                      <a:pPr marL="285750" indent="-285750">
                        <a:buFont typeface="Arial" panose="020B0604020202020204" pitchFamily="34" charset="0"/>
                        <a:buChar char="•"/>
                      </a:pPr>
                      <a:r>
                        <a:rPr lang="en-IN" dirty="0"/>
                        <a:t>Leading Companies unable to face global competition</a:t>
                      </a:r>
                    </a:p>
                    <a:p>
                      <a:pPr marL="285750" indent="-285750">
                        <a:buFont typeface="Arial" panose="020B0604020202020204" pitchFamily="34" charset="0"/>
                        <a:buChar char="•"/>
                      </a:pPr>
                      <a:endParaRPr lang="en-IN" dirty="0"/>
                    </a:p>
                  </a:txBody>
                  <a:tcPr/>
                </a:tc>
                <a:extLst>
                  <a:ext uri="{0D108BD9-81ED-4DB2-BD59-A6C34878D82A}">
                    <a16:rowId xmlns="" xmlns:a16="http://schemas.microsoft.com/office/drawing/2014/main" val="3582536813"/>
                  </a:ext>
                </a:extLst>
              </a:tr>
            </a:tbl>
          </a:graphicData>
        </a:graphic>
      </p:graphicFrame>
    </p:spTree>
    <p:extLst>
      <p:ext uri="{BB962C8B-B14F-4D97-AF65-F5344CB8AC3E}">
        <p14:creationId xmlns:p14="http://schemas.microsoft.com/office/powerpoint/2010/main" val="33788380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11F08C-E6F8-4EE0-B86B-915FD2EB8071}"/>
              </a:ext>
            </a:extLst>
          </p:cNvPr>
          <p:cNvSpPr>
            <a:spLocks noGrp="1"/>
          </p:cNvSpPr>
          <p:nvPr>
            <p:ph type="title"/>
          </p:nvPr>
        </p:nvSpPr>
        <p:spPr/>
        <p:txBody>
          <a:bodyPr/>
          <a:lstStyle/>
          <a:p>
            <a:r>
              <a:rPr lang="en-IN" dirty="0"/>
              <a:t>Pre-election year- a synopsis</a:t>
            </a:r>
          </a:p>
        </p:txBody>
      </p:sp>
      <p:graphicFrame>
        <p:nvGraphicFramePr>
          <p:cNvPr id="4" name="Content Placeholder 3">
            <a:extLst>
              <a:ext uri="{FF2B5EF4-FFF2-40B4-BE49-F238E27FC236}">
                <a16:creationId xmlns="" xmlns:a16="http://schemas.microsoft.com/office/drawing/2014/main" id="{DD9B773A-50DE-4C60-880F-F3C6386BE1E6}"/>
              </a:ext>
            </a:extLst>
          </p:cNvPr>
          <p:cNvGraphicFramePr>
            <a:graphicFrameLocks noGrp="1"/>
          </p:cNvGraphicFramePr>
          <p:nvPr>
            <p:ph idx="1"/>
            <p:extLst>
              <p:ext uri="{D42A27DB-BD31-4B8C-83A1-F6EECF244321}">
                <p14:modId xmlns:p14="http://schemas.microsoft.com/office/powerpoint/2010/main" val="3009798099"/>
              </p:ext>
            </p:extLst>
          </p:nvPr>
        </p:nvGraphicFramePr>
        <p:xfrm>
          <a:off x="838200" y="1825625"/>
          <a:ext cx="10515600" cy="4119879"/>
        </p:xfrm>
        <a:graphic>
          <a:graphicData uri="http://schemas.openxmlformats.org/drawingml/2006/table">
            <a:tbl>
              <a:tblPr firstRow="1" bandRow="1">
                <a:tableStyleId>{5C22544A-7EE6-4342-B048-85BDC9FD1C3A}</a:tableStyleId>
              </a:tblPr>
              <a:tblGrid>
                <a:gridCol w="972845">
                  <a:extLst>
                    <a:ext uri="{9D8B030D-6E8A-4147-A177-3AD203B41FA5}">
                      <a16:colId xmlns="" xmlns:a16="http://schemas.microsoft.com/office/drawing/2014/main" val="3002244571"/>
                    </a:ext>
                  </a:extLst>
                </a:gridCol>
                <a:gridCol w="1748901">
                  <a:extLst>
                    <a:ext uri="{9D8B030D-6E8A-4147-A177-3AD203B41FA5}">
                      <a16:colId xmlns="" xmlns:a16="http://schemas.microsoft.com/office/drawing/2014/main" val="390221299"/>
                    </a:ext>
                  </a:extLst>
                </a:gridCol>
                <a:gridCol w="4474345">
                  <a:extLst>
                    <a:ext uri="{9D8B030D-6E8A-4147-A177-3AD203B41FA5}">
                      <a16:colId xmlns="" xmlns:a16="http://schemas.microsoft.com/office/drawing/2014/main" val="555842633"/>
                    </a:ext>
                  </a:extLst>
                </a:gridCol>
                <a:gridCol w="3319509">
                  <a:extLst>
                    <a:ext uri="{9D8B030D-6E8A-4147-A177-3AD203B41FA5}">
                      <a16:colId xmlns="" xmlns:a16="http://schemas.microsoft.com/office/drawing/2014/main" val="2378364489"/>
                    </a:ext>
                  </a:extLst>
                </a:gridCol>
              </a:tblGrid>
              <a:tr h="370840">
                <a:tc>
                  <a:txBody>
                    <a:bodyPr/>
                    <a:lstStyle/>
                    <a:p>
                      <a:r>
                        <a:rPr lang="en-IN" dirty="0"/>
                        <a:t>Sr. No</a:t>
                      </a:r>
                    </a:p>
                  </a:txBody>
                  <a:tcPr/>
                </a:tc>
                <a:tc>
                  <a:txBody>
                    <a:bodyPr/>
                    <a:lstStyle/>
                    <a:p>
                      <a:r>
                        <a:rPr lang="en-IN" dirty="0"/>
                        <a:t>Election Year</a:t>
                      </a:r>
                    </a:p>
                  </a:txBody>
                  <a:tcPr/>
                </a:tc>
                <a:tc>
                  <a:txBody>
                    <a:bodyPr/>
                    <a:lstStyle/>
                    <a:p>
                      <a:r>
                        <a:rPr lang="en-IN" dirty="0"/>
                        <a:t>Major Challenges in pre-election year</a:t>
                      </a:r>
                    </a:p>
                  </a:txBody>
                  <a:tcPr/>
                </a:tc>
                <a:tc>
                  <a:txBody>
                    <a:bodyPr/>
                    <a:lstStyle/>
                    <a:p>
                      <a:r>
                        <a:rPr lang="en-IN" dirty="0"/>
                        <a:t>Remarks</a:t>
                      </a:r>
                    </a:p>
                  </a:txBody>
                  <a:tcPr/>
                </a:tc>
                <a:extLst>
                  <a:ext uri="{0D108BD9-81ED-4DB2-BD59-A6C34878D82A}">
                    <a16:rowId xmlns="" xmlns:a16="http://schemas.microsoft.com/office/drawing/2014/main" val="2528347201"/>
                  </a:ext>
                </a:extLst>
              </a:tr>
              <a:tr h="370840">
                <a:tc>
                  <a:txBody>
                    <a:bodyPr/>
                    <a:lstStyle/>
                    <a:p>
                      <a:r>
                        <a:rPr lang="en-IN" dirty="0"/>
                        <a:t>5.</a:t>
                      </a:r>
                    </a:p>
                  </a:txBody>
                  <a:tcPr/>
                </a:tc>
                <a:tc>
                  <a:txBody>
                    <a:bodyPr/>
                    <a:lstStyle/>
                    <a:p>
                      <a:r>
                        <a:rPr lang="en-IN" dirty="0"/>
                        <a:t>2003-04</a:t>
                      </a:r>
                    </a:p>
                  </a:txBody>
                  <a:tcPr/>
                </a:tc>
                <a:tc>
                  <a:txBody>
                    <a:bodyPr/>
                    <a:lstStyle/>
                    <a:p>
                      <a:pPr marL="285750" indent="-285750">
                        <a:buFont typeface="Arial" panose="020B0604020202020204" pitchFamily="34" charset="0"/>
                        <a:buChar char="•"/>
                      </a:pPr>
                      <a:r>
                        <a:rPr lang="en-IN" dirty="0"/>
                        <a:t>Political stability</a:t>
                      </a:r>
                    </a:p>
                    <a:p>
                      <a:pPr marL="285750" indent="-285750">
                        <a:buFont typeface="Arial" panose="020B0604020202020204" pitchFamily="34" charset="0"/>
                        <a:buChar char="•"/>
                      </a:pPr>
                      <a:r>
                        <a:rPr lang="en-IN" dirty="0" err="1"/>
                        <a:t>Center</a:t>
                      </a:r>
                      <a:r>
                        <a:rPr lang="en-IN" dirty="0"/>
                        <a:t> had a government which lasted for 5 years</a:t>
                      </a:r>
                    </a:p>
                    <a:p>
                      <a:pPr marL="285750" indent="-285750">
                        <a:buFont typeface="Arial" panose="020B0604020202020204" pitchFamily="34" charset="0"/>
                        <a:buChar char="•"/>
                      </a:pPr>
                      <a:r>
                        <a:rPr lang="en-IN" dirty="0"/>
                        <a:t>Both the national parties were facing elections with strong pre-poll alliances</a:t>
                      </a:r>
                    </a:p>
                    <a:p>
                      <a:pPr marL="285750" indent="-285750">
                        <a:buFont typeface="Arial" panose="020B0604020202020204" pitchFamily="34" charset="0"/>
                        <a:buChar char="•"/>
                      </a:pPr>
                      <a:r>
                        <a:rPr lang="en-IN" dirty="0"/>
                        <a:t>Global crisis on the back of dot.com burst was just behind us</a:t>
                      </a:r>
                    </a:p>
                  </a:txBody>
                  <a:tcPr/>
                </a:tc>
                <a:tc>
                  <a:txBody>
                    <a:bodyPr/>
                    <a:lstStyle/>
                    <a:p>
                      <a:pPr marL="285750" indent="-285750">
                        <a:buFont typeface="Arial" panose="020B0604020202020204" pitchFamily="34" charset="0"/>
                        <a:buChar char="•"/>
                      </a:pPr>
                      <a:r>
                        <a:rPr lang="en-IN" dirty="0" smtClean="0"/>
                        <a:t>India Shining</a:t>
                      </a:r>
                    </a:p>
                    <a:p>
                      <a:pPr marL="285750" indent="-285750">
                        <a:buFont typeface="Arial" panose="020B0604020202020204" pitchFamily="34" charset="0"/>
                        <a:buChar char="•"/>
                      </a:pPr>
                      <a:r>
                        <a:rPr lang="en-IN" dirty="0" smtClean="0"/>
                        <a:t>Seeds of the 4</a:t>
                      </a:r>
                      <a:r>
                        <a:rPr lang="en-IN" baseline="0" dirty="0" smtClean="0"/>
                        <a:t> year bull run were being sowed</a:t>
                      </a:r>
                      <a:endParaRPr lang="en-IN" dirty="0"/>
                    </a:p>
                  </a:txBody>
                  <a:tcPr/>
                </a:tc>
                <a:extLst>
                  <a:ext uri="{0D108BD9-81ED-4DB2-BD59-A6C34878D82A}">
                    <a16:rowId xmlns="" xmlns:a16="http://schemas.microsoft.com/office/drawing/2014/main" val="3227557302"/>
                  </a:ext>
                </a:extLst>
              </a:tr>
              <a:tr h="370840">
                <a:tc>
                  <a:txBody>
                    <a:bodyPr/>
                    <a:lstStyle/>
                    <a:p>
                      <a:r>
                        <a:rPr lang="en-IN" dirty="0"/>
                        <a:t>6. </a:t>
                      </a:r>
                    </a:p>
                  </a:txBody>
                  <a:tcPr/>
                </a:tc>
                <a:tc>
                  <a:txBody>
                    <a:bodyPr/>
                    <a:lstStyle/>
                    <a:p>
                      <a:r>
                        <a:rPr lang="en-IN" dirty="0"/>
                        <a:t>2008-09</a:t>
                      </a:r>
                    </a:p>
                  </a:txBody>
                  <a:tcPr/>
                </a:tc>
                <a:tc>
                  <a:txBody>
                    <a:bodyPr/>
                    <a:lstStyle/>
                    <a:p>
                      <a:pPr marL="285750" indent="-285750">
                        <a:buFont typeface="Arial" panose="020B0604020202020204" pitchFamily="34" charset="0"/>
                        <a:buChar char="•"/>
                      </a:pPr>
                      <a:r>
                        <a:rPr lang="en-IN" dirty="0"/>
                        <a:t>World’s biggest financial crisis after 1929</a:t>
                      </a:r>
                    </a:p>
                    <a:p>
                      <a:pPr marL="285750" indent="-285750">
                        <a:buFont typeface="Arial" panose="020B0604020202020204" pitchFamily="34" charset="0"/>
                        <a:buChar char="•"/>
                      </a:pPr>
                      <a:r>
                        <a:rPr lang="en-IN" dirty="0"/>
                        <a:t>Collapse of U.S financial markets impacting world economy</a:t>
                      </a:r>
                    </a:p>
                    <a:p>
                      <a:pPr marL="285750" indent="-285750">
                        <a:buFont typeface="Arial" panose="020B0604020202020204" pitchFamily="34" charset="0"/>
                        <a:buChar char="•"/>
                      </a:pPr>
                      <a:r>
                        <a:rPr lang="en-IN" dirty="0"/>
                        <a:t>Politically NDA now in disarray and Congress became a dominant force</a:t>
                      </a:r>
                    </a:p>
                    <a:p>
                      <a:pPr marL="285750" indent="-285750">
                        <a:buFont typeface="Arial" panose="020B0604020202020204" pitchFamily="34" charset="0"/>
                        <a:buChar char="•"/>
                      </a:pPr>
                      <a:r>
                        <a:rPr lang="en-IN" dirty="0"/>
                        <a:t>High inflation</a:t>
                      </a:r>
                    </a:p>
                  </a:txBody>
                  <a:tcPr/>
                </a:tc>
                <a:tc>
                  <a:txBody>
                    <a:bodyPr/>
                    <a:lstStyle/>
                    <a:p>
                      <a:pPr marL="285750" indent="-285750">
                        <a:buFont typeface="Arial" panose="020B0604020202020204" pitchFamily="34" charset="0"/>
                        <a:buChar char="•"/>
                      </a:pPr>
                      <a:r>
                        <a:rPr lang="en-IN" dirty="0"/>
                        <a:t>Only pre-election year where stock markets gave negative returns</a:t>
                      </a:r>
                    </a:p>
                    <a:p>
                      <a:pPr marL="285750" indent="-285750">
                        <a:buFont typeface="Arial" panose="020B0604020202020204" pitchFamily="34" charset="0"/>
                        <a:buChar char="•"/>
                      </a:pPr>
                      <a:r>
                        <a:rPr lang="en-IN" dirty="0"/>
                        <a:t>Deep global financial crisis</a:t>
                      </a:r>
                    </a:p>
                  </a:txBody>
                  <a:tcPr/>
                </a:tc>
                <a:extLst>
                  <a:ext uri="{0D108BD9-81ED-4DB2-BD59-A6C34878D82A}">
                    <a16:rowId xmlns="" xmlns:a16="http://schemas.microsoft.com/office/drawing/2014/main" val="3582536813"/>
                  </a:ext>
                </a:extLst>
              </a:tr>
            </a:tbl>
          </a:graphicData>
        </a:graphic>
      </p:graphicFrame>
    </p:spTree>
    <p:extLst>
      <p:ext uri="{BB962C8B-B14F-4D97-AF65-F5344CB8AC3E}">
        <p14:creationId xmlns:p14="http://schemas.microsoft.com/office/powerpoint/2010/main" val="24009395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11F08C-E6F8-4EE0-B86B-915FD2EB8071}"/>
              </a:ext>
            </a:extLst>
          </p:cNvPr>
          <p:cNvSpPr>
            <a:spLocks noGrp="1"/>
          </p:cNvSpPr>
          <p:nvPr>
            <p:ph type="title"/>
          </p:nvPr>
        </p:nvSpPr>
        <p:spPr/>
        <p:txBody>
          <a:bodyPr/>
          <a:lstStyle/>
          <a:p>
            <a:r>
              <a:rPr lang="en-IN" dirty="0"/>
              <a:t>Pre-election year- a synopsis</a:t>
            </a:r>
          </a:p>
        </p:txBody>
      </p:sp>
      <p:graphicFrame>
        <p:nvGraphicFramePr>
          <p:cNvPr id="4" name="Content Placeholder 3">
            <a:extLst>
              <a:ext uri="{FF2B5EF4-FFF2-40B4-BE49-F238E27FC236}">
                <a16:creationId xmlns="" xmlns:a16="http://schemas.microsoft.com/office/drawing/2014/main" id="{DD9B773A-50DE-4C60-880F-F3C6386BE1E6}"/>
              </a:ext>
            </a:extLst>
          </p:cNvPr>
          <p:cNvGraphicFramePr>
            <a:graphicFrameLocks noGrp="1"/>
          </p:cNvGraphicFramePr>
          <p:nvPr>
            <p:ph idx="1"/>
            <p:extLst>
              <p:ext uri="{D42A27DB-BD31-4B8C-83A1-F6EECF244321}">
                <p14:modId xmlns:p14="http://schemas.microsoft.com/office/powerpoint/2010/main" val="2196398189"/>
              </p:ext>
            </p:extLst>
          </p:nvPr>
        </p:nvGraphicFramePr>
        <p:xfrm>
          <a:off x="838200" y="1825625"/>
          <a:ext cx="10515600" cy="4668519"/>
        </p:xfrm>
        <a:graphic>
          <a:graphicData uri="http://schemas.openxmlformats.org/drawingml/2006/table">
            <a:tbl>
              <a:tblPr firstRow="1" bandRow="1">
                <a:tableStyleId>{5C22544A-7EE6-4342-B048-85BDC9FD1C3A}</a:tableStyleId>
              </a:tblPr>
              <a:tblGrid>
                <a:gridCol w="972845">
                  <a:extLst>
                    <a:ext uri="{9D8B030D-6E8A-4147-A177-3AD203B41FA5}">
                      <a16:colId xmlns="" xmlns:a16="http://schemas.microsoft.com/office/drawing/2014/main" val="3002244571"/>
                    </a:ext>
                  </a:extLst>
                </a:gridCol>
                <a:gridCol w="1748901">
                  <a:extLst>
                    <a:ext uri="{9D8B030D-6E8A-4147-A177-3AD203B41FA5}">
                      <a16:colId xmlns="" xmlns:a16="http://schemas.microsoft.com/office/drawing/2014/main" val="390221299"/>
                    </a:ext>
                  </a:extLst>
                </a:gridCol>
                <a:gridCol w="4474345">
                  <a:extLst>
                    <a:ext uri="{9D8B030D-6E8A-4147-A177-3AD203B41FA5}">
                      <a16:colId xmlns="" xmlns:a16="http://schemas.microsoft.com/office/drawing/2014/main" val="555842633"/>
                    </a:ext>
                  </a:extLst>
                </a:gridCol>
                <a:gridCol w="3319509">
                  <a:extLst>
                    <a:ext uri="{9D8B030D-6E8A-4147-A177-3AD203B41FA5}">
                      <a16:colId xmlns="" xmlns:a16="http://schemas.microsoft.com/office/drawing/2014/main" val="2378364489"/>
                    </a:ext>
                  </a:extLst>
                </a:gridCol>
              </a:tblGrid>
              <a:tr h="370840">
                <a:tc>
                  <a:txBody>
                    <a:bodyPr/>
                    <a:lstStyle/>
                    <a:p>
                      <a:r>
                        <a:rPr lang="en-IN" dirty="0"/>
                        <a:t>Sr. No</a:t>
                      </a:r>
                    </a:p>
                  </a:txBody>
                  <a:tcPr/>
                </a:tc>
                <a:tc>
                  <a:txBody>
                    <a:bodyPr/>
                    <a:lstStyle/>
                    <a:p>
                      <a:r>
                        <a:rPr lang="en-IN" dirty="0"/>
                        <a:t>Election Year</a:t>
                      </a:r>
                    </a:p>
                  </a:txBody>
                  <a:tcPr/>
                </a:tc>
                <a:tc>
                  <a:txBody>
                    <a:bodyPr/>
                    <a:lstStyle/>
                    <a:p>
                      <a:r>
                        <a:rPr lang="en-IN" dirty="0"/>
                        <a:t>Major Challenges in pre-election year</a:t>
                      </a:r>
                    </a:p>
                  </a:txBody>
                  <a:tcPr/>
                </a:tc>
                <a:tc>
                  <a:txBody>
                    <a:bodyPr/>
                    <a:lstStyle/>
                    <a:p>
                      <a:r>
                        <a:rPr lang="en-IN" dirty="0"/>
                        <a:t>Remarks</a:t>
                      </a:r>
                    </a:p>
                  </a:txBody>
                  <a:tcPr/>
                </a:tc>
                <a:extLst>
                  <a:ext uri="{0D108BD9-81ED-4DB2-BD59-A6C34878D82A}">
                    <a16:rowId xmlns="" xmlns:a16="http://schemas.microsoft.com/office/drawing/2014/main" val="2528347201"/>
                  </a:ext>
                </a:extLst>
              </a:tr>
              <a:tr h="370840">
                <a:tc>
                  <a:txBody>
                    <a:bodyPr/>
                    <a:lstStyle/>
                    <a:p>
                      <a:r>
                        <a:rPr lang="en-IN" dirty="0"/>
                        <a:t>7.</a:t>
                      </a:r>
                    </a:p>
                  </a:txBody>
                  <a:tcPr/>
                </a:tc>
                <a:tc>
                  <a:txBody>
                    <a:bodyPr/>
                    <a:lstStyle/>
                    <a:p>
                      <a:r>
                        <a:rPr lang="en-IN" dirty="0"/>
                        <a:t>2013-14</a:t>
                      </a:r>
                    </a:p>
                  </a:txBody>
                  <a:tcPr/>
                </a:tc>
                <a:tc>
                  <a:txBody>
                    <a:bodyPr/>
                    <a:lstStyle/>
                    <a:p>
                      <a:pPr marL="285750" indent="-285750">
                        <a:buFont typeface="Arial" panose="020B0604020202020204" pitchFamily="34" charset="0"/>
                        <a:buChar char="•"/>
                      </a:pPr>
                      <a:r>
                        <a:rPr lang="en-IN" dirty="0"/>
                        <a:t>Subdued growth, high inflation</a:t>
                      </a:r>
                    </a:p>
                    <a:p>
                      <a:pPr marL="285750" indent="-285750">
                        <a:buFont typeface="Arial" panose="020B0604020202020204" pitchFamily="34" charset="0"/>
                        <a:buChar char="•"/>
                      </a:pPr>
                      <a:r>
                        <a:rPr lang="en-IN" dirty="0"/>
                        <a:t>Several political agitation stalled normal functioning of government</a:t>
                      </a:r>
                    </a:p>
                    <a:p>
                      <a:pPr marL="285750" indent="-285750">
                        <a:buFont typeface="Arial" panose="020B0604020202020204" pitchFamily="34" charset="0"/>
                        <a:buChar char="•"/>
                      </a:pPr>
                      <a:r>
                        <a:rPr lang="en-IN" dirty="0"/>
                        <a:t>Various corruption charges on the government- Coal, </a:t>
                      </a:r>
                      <a:r>
                        <a:rPr lang="en-IN" dirty="0" err="1"/>
                        <a:t>telelom</a:t>
                      </a:r>
                      <a:r>
                        <a:rPr lang="en-IN" dirty="0"/>
                        <a:t>, mining, commonwealth games</a:t>
                      </a:r>
                    </a:p>
                    <a:p>
                      <a:pPr marL="285750" indent="-285750">
                        <a:buFont typeface="Arial" panose="020B0604020202020204" pitchFamily="34" charset="0"/>
                        <a:buChar char="•"/>
                      </a:pPr>
                      <a:r>
                        <a:rPr lang="en-IN" dirty="0"/>
                        <a:t>Telecom licenses of major players cancelled by courts</a:t>
                      </a:r>
                    </a:p>
                  </a:txBody>
                  <a:tcPr/>
                </a:tc>
                <a:tc>
                  <a:txBody>
                    <a:bodyPr/>
                    <a:lstStyle/>
                    <a:p>
                      <a:pPr marL="285750" indent="-285750">
                        <a:buFont typeface="Arial" panose="020B0604020202020204" pitchFamily="34" charset="0"/>
                        <a:buChar char="•"/>
                      </a:pPr>
                      <a:r>
                        <a:rPr lang="en-IN" dirty="0"/>
                        <a:t>Coal </a:t>
                      </a:r>
                      <a:r>
                        <a:rPr lang="en-IN" dirty="0" smtClean="0"/>
                        <a:t>&amp; Gas crisis </a:t>
                      </a:r>
                      <a:r>
                        <a:rPr lang="en-IN" dirty="0"/>
                        <a:t>looming large leading to power generation issues</a:t>
                      </a:r>
                    </a:p>
                    <a:p>
                      <a:pPr marL="285750" indent="-285750">
                        <a:buFont typeface="Arial" panose="020B0604020202020204" pitchFamily="34" charset="0"/>
                        <a:buChar char="•"/>
                      </a:pPr>
                      <a:r>
                        <a:rPr lang="en-IN" dirty="0"/>
                        <a:t>NPA issue within banking sector esp. PSU banks </a:t>
                      </a:r>
                    </a:p>
                  </a:txBody>
                  <a:tcPr/>
                </a:tc>
                <a:extLst>
                  <a:ext uri="{0D108BD9-81ED-4DB2-BD59-A6C34878D82A}">
                    <a16:rowId xmlns="" xmlns:a16="http://schemas.microsoft.com/office/drawing/2014/main" val="3227557302"/>
                  </a:ext>
                </a:extLst>
              </a:tr>
              <a:tr h="370840">
                <a:tc>
                  <a:txBody>
                    <a:bodyPr/>
                    <a:lstStyle/>
                    <a:p>
                      <a:r>
                        <a:rPr lang="en-IN" dirty="0"/>
                        <a:t>8.</a:t>
                      </a:r>
                    </a:p>
                  </a:txBody>
                  <a:tcPr/>
                </a:tc>
                <a:tc>
                  <a:txBody>
                    <a:bodyPr/>
                    <a:lstStyle/>
                    <a:p>
                      <a:r>
                        <a:rPr lang="en-IN" dirty="0"/>
                        <a:t>2018-19</a:t>
                      </a:r>
                    </a:p>
                  </a:txBody>
                  <a:tcPr/>
                </a:tc>
                <a:tc>
                  <a:txBody>
                    <a:bodyPr/>
                    <a:lstStyle/>
                    <a:p>
                      <a:pPr marL="285750" indent="-285750">
                        <a:buFont typeface="Arial" panose="020B0604020202020204" pitchFamily="34" charset="0"/>
                        <a:buChar char="•"/>
                      </a:pPr>
                      <a:r>
                        <a:rPr lang="en-IN" dirty="0"/>
                        <a:t>Stable and powerful government</a:t>
                      </a:r>
                    </a:p>
                    <a:p>
                      <a:pPr marL="285750" indent="-285750">
                        <a:buFont typeface="Arial" panose="020B0604020202020204" pitchFamily="34" charset="0"/>
                        <a:buChar char="•"/>
                      </a:pPr>
                      <a:r>
                        <a:rPr lang="en-IN" dirty="0"/>
                        <a:t>Passed various economic reforms – Challenges with GST implementation</a:t>
                      </a:r>
                    </a:p>
                    <a:p>
                      <a:pPr marL="285750" indent="-285750">
                        <a:buFont typeface="Arial" panose="020B0604020202020204" pitchFamily="34" charset="0"/>
                        <a:buChar char="•"/>
                      </a:pPr>
                      <a:r>
                        <a:rPr lang="en-IN" dirty="0"/>
                        <a:t>Demonetization related critics</a:t>
                      </a:r>
                    </a:p>
                    <a:p>
                      <a:pPr marL="285750" indent="-285750">
                        <a:buFont typeface="Arial" panose="020B0604020202020204" pitchFamily="34" charset="0"/>
                        <a:buChar char="•"/>
                      </a:pPr>
                      <a:r>
                        <a:rPr lang="en-IN" dirty="0"/>
                        <a:t>Corporate earnings in recovery phase</a:t>
                      </a:r>
                    </a:p>
                  </a:txBody>
                  <a:tcPr/>
                </a:tc>
                <a:tc>
                  <a:txBody>
                    <a:bodyPr/>
                    <a:lstStyle/>
                    <a:p>
                      <a:pPr marL="285750" indent="-285750">
                        <a:buFont typeface="Arial" panose="020B0604020202020204" pitchFamily="34" charset="0"/>
                        <a:buChar char="•"/>
                      </a:pPr>
                      <a:r>
                        <a:rPr lang="en-IN" dirty="0"/>
                        <a:t>Reforms announced had a sentimentally positive impact</a:t>
                      </a:r>
                    </a:p>
                    <a:p>
                      <a:pPr marL="285750" indent="-285750">
                        <a:buFont typeface="Arial" panose="020B0604020202020204" pitchFamily="34" charset="0"/>
                        <a:buChar char="•"/>
                      </a:pPr>
                      <a:r>
                        <a:rPr lang="en-IN" dirty="0"/>
                        <a:t>India emerged one of the best business and investment destinations</a:t>
                      </a:r>
                    </a:p>
                    <a:p>
                      <a:pPr marL="285750" indent="-285750">
                        <a:buFont typeface="Arial" panose="020B0604020202020204" pitchFamily="34" charset="0"/>
                        <a:buChar char="•"/>
                      </a:pPr>
                      <a:r>
                        <a:rPr lang="en-IN" dirty="0"/>
                        <a:t>Booming stock markets globally</a:t>
                      </a:r>
                    </a:p>
                  </a:txBody>
                  <a:tcPr/>
                </a:tc>
                <a:extLst>
                  <a:ext uri="{0D108BD9-81ED-4DB2-BD59-A6C34878D82A}">
                    <a16:rowId xmlns="" xmlns:a16="http://schemas.microsoft.com/office/drawing/2014/main" val="3582536813"/>
                  </a:ext>
                </a:extLst>
              </a:tr>
            </a:tbl>
          </a:graphicData>
        </a:graphic>
      </p:graphicFrame>
    </p:spTree>
    <p:extLst>
      <p:ext uri="{BB962C8B-B14F-4D97-AF65-F5344CB8AC3E}">
        <p14:creationId xmlns:p14="http://schemas.microsoft.com/office/powerpoint/2010/main" val="41743860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D7C83-360D-40D2-89EA-F9A6AF670462}"/>
              </a:ext>
            </a:extLst>
          </p:cNvPr>
          <p:cNvSpPr>
            <a:spLocks noGrp="1"/>
          </p:cNvSpPr>
          <p:nvPr>
            <p:ph type="title"/>
          </p:nvPr>
        </p:nvSpPr>
        <p:spPr/>
        <p:txBody>
          <a:bodyPr/>
          <a:lstStyle/>
          <a:p>
            <a:r>
              <a:rPr lang="en-IN" dirty="0"/>
              <a:t>Union Budget </a:t>
            </a:r>
            <a:r>
              <a:rPr lang="en-IN" dirty="0" smtClean="0"/>
              <a:t>Major Highlights</a:t>
            </a:r>
            <a:endParaRPr lang="en-IN" dirty="0"/>
          </a:p>
        </p:txBody>
      </p:sp>
      <p:sp>
        <p:nvSpPr>
          <p:cNvPr id="3" name="Content Placeholder 2">
            <a:extLst>
              <a:ext uri="{FF2B5EF4-FFF2-40B4-BE49-F238E27FC236}">
                <a16:creationId xmlns="" xmlns:a16="http://schemas.microsoft.com/office/drawing/2014/main" id="{AE935835-E1F7-485D-BF06-22564E439139}"/>
              </a:ext>
            </a:extLst>
          </p:cNvPr>
          <p:cNvSpPr>
            <a:spLocks noGrp="1"/>
          </p:cNvSpPr>
          <p:nvPr>
            <p:ph idx="1"/>
          </p:nvPr>
        </p:nvSpPr>
        <p:spPr/>
        <p:txBody>
          <a:bodyPr>
            <a:normAutofit lnSpcReduction="10000"/>
          </a:bodyPr>
          <a:lstStyle/>
          <a:p>
            <a:r>
              <a:rPr lang="en-IN" dirty="0"/>
              <a:t>Deviating from fiscal consolidation path- fiscal deficit for FY18 slipped from 3.2% of GDP to 3.5% of GDP. For FY19, target set at 3.3% of GDP</a:t>
            </a:r>
            <a:r>
              <a:rPr lang="en-IN" dirty="0" smtClean="0"/>
              <a:t>.</a:t>
            </a:r>
          </a:p>
          <a:p>
            <a:r>
              <a:rPr lang="en-IN" dirty="0"/>
              <a:t>Imposed a long term capital gains tax on capital gains exceeding Rs 1 lakh at the rate of 10% without allowing the benefit of any indexation- expected revenue mobilisation to the tune of Rs 200 bn</a:t>
            </a:r>
            <a:r>
              <a:rPr lang="en-IN" dirty="0" smtClean="0"/>
              <a:t>.</a:t>
            </a:r>
          </a:p>
          <a:p>
            <a:r>
              <a:rPr lang="en-IN" dirty="0"/>
              <a:t>Modicare- Proposal to launch a flagship National Health Protection Scheme to cover more than 10 crore poor and vulnerable </a:t>
            </a:r>
            <a:r>
              <a:rPr lang="en-IN" dirty="0" smtClean="0"/>
              <a:t>families</a:t>
            </a:r>
          </a:p>
          <a:p>
            <a:r>
              <a:rPr lang="en-IN" dirty="0"/>
              <a:t>To achieve the target of doubling farmer income by 2022, budget has given more focus on providing better price support for all </a:t>
            </a:r>
            <a:r>
              <a:rPr lang="en-IN" dirty="0" smtClean="0"/>
              <a:t>Crops </a:t>
            </a:r>
            <a:r>
              <a:rPr lang="mr-IN" dirty="0" smtClean="0"/>
              <a:t>–</a:t>
            </a:r>
            <a:r>
              <a:rPr lang="en-IN" dirty="0" smtClean="0"/>
              <a:t> 1.5x MSP</a:t>
            </a:r>
            <a:endParaRPr lang="en-IN" dirty="0"/>
          </a:p>
          <a:p>
            <a:endParaRPr lang="en-IN" dirty="0"/>
          </a:p>
          <a:p>
            <a:endParaRPr lang="en-IN" dirty="0"/>
          </a:p>
        </p:txBody>
      </p:sp>
    </p:spTree>
    <p:extLst>
      <p:ext uri="{BB962C8B-B14F-4D97-AF65-F5344CB8AC3E}">
        <p14:creationId xmlns:p14="http://schemas.microsoft.com/office/powerpoint/2010/main" val="13687948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2306" y="2763185"/>
            <a:ext cx="5545684" cy="3701115"/>
          </a:xfrm>
          <a:prstGeom prst="rect">
            <a:avLst/>
          </a:prstGeom>
        </p:spPr>
      </p:pic>
      <p:pic>
        <p:nvPicPr>
          <p:cNvPr id="5" name="Picture 4" descr="Screen Shot 2018-02-03 at 12.23.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837" y="2761692"/>
            <a:ext cx="5393815" cy="3698697"/>
          </a:xfrm>
          <a:prstGeom prst="rect">
            <a:avLst/>
          </a:prstGeom>
        </p:spPr>
      </p:pic>
      <p:sp>
        <p:nvSpPr>
          <p:cNvPr id="6" name="Title 1">
            <a:extLst>
              <a:ext uri="{FF2B5EF4-FFF2-40B4-BE49-F238E27FC236}">
                <a16:creationId xmlns="" xmlns:a16="http://schemas.microsoft.com/office/drawing/2014/main" id="{C3456120-2C87-40FB-B3F1-0F7B84D2EB91}"/>
              </a:ext>
            </a:extLst>
          </p:cNvPr>
          <p:cNvSpPr>
            <a:spLocks noGrp="1"/>
          </p:cNvSpPr>
          <p:nvPr>
            <p:ph type="title"/>
          </p:nvPr>
        </p:nvSpPr>
        <p:spPr>
          <a:xfrm>
            <a:off x="838200" y="365126"/>
            <a:ext cx="10515600" cy="1015722"/>
          </a:xfrm>
        </p:spPr>
        <p:txBody>
          <a:bodyPr/>
          <a:lstStyle/>
          <a:p>
            <a:r>
              <a:rPr lang="en-IN" dirty="0" smtClean="0"/>
              <a:t>Is NHPS implementable? </a:t>
            </a:r>
            <a:endParaRPr lang="en-IN" dirty="0"/>
          </a:p>
        </p:txBody>
      </p:sp>
      <p:sp>
        <p:nvSpPr>
          <p:cNvPr id="8" name="TextBox 7"/>
          <p:cNvSpPr txBox="1"/>
          <p:nvPr/>
        </p:nvSpPr>
        <p:spPr>
          <a:xfrm>
            <a:off x="801497" y="1442492"/>
            <a:ext cx="10302820" cy="1600438"/>
          </a:xfrm>
          <a:prstGeom prst="rect">
            <a:avLst/>
          </a:prstGeom>
          <a:noFill/>
        </p:spPr>
        <p:txBody>
          <a:bodyPr wrap="none" rtlCol="0">
            <a:spAutoFit/>
          </a:bodyPr>
          <a:lstStyle/>
          <a:p>
            <a:pPr marL="285750" indent="-285750">
              <a:buFont typeface="Arial"/>
              <a:buChar char="•"/>
            </a:pPr>
            <a:r>
              <a:rPr lang="en-US" sz="2000" dirty="0" smtClean="0"/>
              <a:t>A Family Floater costs ~2% of Insured amount. A </a:t>
            </a:r>
            <a:r>
              <a:rPr lang="en-US" sz="2000" dirty="0" err="1" smtClean="0"/>
              <a:t>Rs</a:t>
            </a:r>
            <a:r>
              <a:rPr lang="en-US" sz="2000" dirty="0" smtClean="0"/>
              <a:t> 5 lac family floater would have</a:t>
            </a:r>
          </a:p>
          <a:p>
            <a:r>
              <a:rPr lang="en-US" sz="2000" dirty="0"/>
              <a:t> </a:t>
            </a:r>
            <a:r>
              <a:rPr lang="en-US" sz="2000" dirty="0" smtClean="0"/>
              <a:t>    </a:t>
            </a:r>
            <a:r>
              <a:rPr lang="en-US" sz="2000" dirty="0" err="1" smtClean="0"/>
              <a:t>costed</a:t>
            </a:r>
            <a:r>
              <a:rPr lang="en-US" sz="2000" dirty="0" smtClean="0"/>
              <a:t> </a:t>
            </a:r>
            <a:r>
              <a:rPr lang="en-US" sz="2000" dirty="0" err="1" smtClean="0"/>
              <a:t>Rs</a:t>
            </a:r>
            <a:r>
              <a:rPr lang="en-US" sz="2000" dirty="0" smtClean="0"/>
              <a:t>. 10,000 pa per Family</a:t>
            </a:r>
          </a:p>
          <a:p>
            <a:pPr marL="285750" indent="-285750">
              <a:buFont typeface="Arial"/>
              <a:buChar char="•"/>
            </a:pPr>
            <a:r>
              <a:rPr lang="en-US" sz="2000" dirty="0" smtClean="0"/>
              <a:t>Government seems to be budgeting </a:t>
            </a:r>
            <a:r>
              <a:rPr lang="en-US" sz="2000" dirty="0" err="1" smtClean="0"/>
              <a:t>Rs</a:t>
            </a:r>
            <a:r>
              <a:rPr lang="en-US" sz="2000" dirty="0" smtClean="0"/>
              <a:t>. 1200/- per family.</a:t>
            </a:r>
          </a:p>
          <a:p>
            <a:pPr marL="285750" indent="-285750">
              <a:buFont typeface="Arial"/>
              <a:buChar char="•"/>
            </a:pPr>
            <a:r>
              <a:rPr lang="en-US" sz="2000" dirty="0" smtClean="0"/>
              <a:t>Claim Ratio shows that PSU Health Insurance Co are incurring losses </a:t>
            </a:r>
            <a:r>
              <a:rPr lang="mr-IN" sz="2000" dirty="0" smtClean="0"/>
              <a:t>–</a:t>
            </a:r>
            <a:r>
              <a:rPr lang="en-US" sz="2000" dirty="0" smtClean="0"/>
              <a:t> So who will bell the cat?</a:t>
            </a:r>
          </a:p>
          <a:p>
            <a:endParaRPr lang="en-US" dirty="0"/>
          </a:p>
        </p:txBody>
      </p:sp>
    </p:spTree>
    <p:extLst>
      <p:ext uri="{BB962C8B-B14F-4D97-AF65-F5344CB8AC3E}">
        <p14:creationId xmlns:p14="http://schemas.microsoft.com/office/powerpoint/2010/main" val="3187498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8-02-03 at 10.2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73" y="1417834"/>
            <a:ext cx="7128154" cy="5045638"/>
          </a:xfrm>
          <a:prstGeom prst="rect">
            <a:avLst/>
          </a:prstGeom>
        </p:spPr>
      </p:pic>
      <p:sp>
        <p:nvSpPr>
          <p:cNvPr id="10" name="TextBox 9"/>
          <p:cNvSpPr txBox="1"/>
          <p:nvPr/>
        </p:nvSpPr>
        <p:spPr>
          <a:xfrm>
            <a:off x="8101283" y="1442493"/>
            <a:ext cx="3834855" cy="4934682"/>
          </a:xfrm>
          <a:prstGeom prst="rect">
            <a:avLst/>
          </a:prstGeom>
          <a:noFill/>
        </p:spPr>
        <p:txBody>
          <a:bodyPr wrap="square" rtlCol="0">
            <a:spAutoFit/>
          </a:bodyPr>
          <a:lstStyle/>
          <a:p>
            <a:r>
              <a:rPr lang="en-US" sz="2400" baseline="30000" dirty="0"/>
              <a:t>Source: News article, MOSL</a:t>
            </a:r>
          </a:p>
          <a:p>
            <a:endParaRPr lang="en-US" sz="2800" baseline="30000" dirty="0"/>
          </a:p>
          <a:p>
            <a:r>
              <a:rPr lang="en-US" sz="2800" baseline="30000" dirty="0"/>
              <a:t>A2 costs basically cover all paid-out expenses, both in cash and in kind, incurred by farmers on seeds, </a:t>
            </a:r>
            <a:r>
              <a:rPr lang="en-US" sz="2800" baseline="30000" dirty="0" err="1"/>
              <a:t>fertilisers</a:t>
            </a:r>
            <a:r>
              <a:rPr lang="en-US" sz="2800" baseline="30000" dirty="0"/>
              <a:t>, chemicals, hired </a:t>
            </a:r>
            <a:r>
              <a:rPr lang="en-US" sz="2800" baseline="30000" dirty="0" err="1"/>
              <a:t>labour</a:t>
            </a:r>
            <a:r>
              <a:rPr lang="en-US" sz="2800" baseline="30000" dirty="0"/>
              <a:t>, fuel, irrigation, etc. </a:t>
            </a:r>
            <a:endParaRPr lang="en-US" sz="2800" baseline="30000" dirty="0" smtClean="0"/>
          </a:p>
          <a:p>
            <a:endParaRPr lang="en-US" sz="2800" baseline="30000" dirty="0"/>
          </a:p>
          <a:p>
            <a:r>
              <a:rPr lang="en-US" sz="2800" baseline="30000" dirty="0" smtClean="0"/>
              <a:t>A2</a:t>
            </a:r>
            <a:r>
              <a:rPr lang="en-US" sz="2800" baseline="30000" dirty="0"/>
              <a:t>+FL cover actual paid-out costs plus </a:t>
            </a:r>
            <a:r>
              <a:rPr lang="en-US" sz="2800" baseline="30000" dirty="0" smtClean="0"/>
              <a:t>an </a:t>
            </a:r>
            <a:r>
              <a:rPr lang="en-US" sz="2800" baseline="30000" dirty="0"/>
              <a:t>imputed value of unpaid family </a:t>
            </a:r>
            <a:r>
              <a:rPr lang="en-US" sz="2800" baseline="30000" dirty="0" err="1"/>
              <a:t>labour</a:t>
            </a:r>
            <a:r>
              <a:rPr lang="en-US" sz="2800" baseline="30000" dirty="0"/>
              <a:t>. </a:t>
            </a:r>
            <a:endParaRPr lang="en-US" sz="2800" baseline="30000" dirty="0" smtClean="0"/>
          </a:p>
          <a:p>
            <a:endParaRPr lang="en-US" sz="2800" baseline="30000" dirty="0"/>
          </a:p>
          <a:p>
            <a:r>
              <a:rPr lang="en-US" sz="2800" baseline="30000" dirty="0" smtClean="0"/>
              <a:t>C2 </a:t>
            </a:r>
            <a:r>
              <a:rPr lang="en-US" sz="2800" baseline="30000" dirty="0"/>
              <a:t>costs are more comprehensive, accounting for the rentals and interest forgone on owned land and fixed capital assets respectively, on top of A2+FL.</a:t>
            </a:r>
            <a:endParaRPr lang="en-US" sz="2800" dirty="0"/>
          </a:p>
        </p:txBody>
      </p:sp>
      <p:sp>
        <p:nvSpPr>
          <p:cNvPr id="11" name="Title 1">
            <a:extLst>
              <a:ext uri="{FF2B5EF4-FFF2-40B4-BE49-F238E27FC236}">
                <a16:creationId xmlns="" xmlns:a16="http://schemas.microsoft.com/office/drawing/2014/main" id="{C3456120-2C87-40FB-B3F1-0F7B84D2EB91}"/>
              </a:ext>
            </a:extLst>
          </p:cNvPr>
          <p:cNvSpPr>
            <a:spLocks noGrp="1"/>
          </p:cNvSpPr>
          <p:nvPr>
            <p:ph type="title"/>
          </p:nvPr>
        </p:nvSpPr>
        <p:spPr>
          <a:xfrm>
            <a:off x="727224" y="155532"/>
            <a:ext cx="10515600" cy="1325563"/>
          </a:xfrm>
        </p:spPr>
        <p:txBody>
          <a:bodyPr/>
          <a:lstStyle/>
          <a:p>
            <a:r>
              <a:rPr lang="en-IN" dirty="0" smtClean="0"/>
              <a:t>How will MSP be calculated?</a:t>
            </a:r>
            <a:endParaRPr lang="en-IN" dirty="0"/>
          </a:p>
        </p:txBody>
      </p:sp>
    </p:spTree>
    <p:extLst>
      <p:ext uri="{BB962C8B-B14F-4D97-AF65-F5344CB8AC3E}">
        <p14:creationId xmlns:p14="http://schemas.microsoft.com/office/powerpoint/2010/main" val="12597334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D7C83-360D-40D2-89EA-F9A6AF670462}"/>
              </a:ext>
            </a:extLst>
          </p:cNvPr>
          <p:cNvSpPr>
            <a:spLocks noGrp="1"/>
          </p:cNvSpPr>
          <p:nvPr>
            <p:ph type="title"/>
          </p:nvPr>
        </p:nvSpPr>
        <p:spPr/>
        <p:txBody>
          <a:bodyPr/>
          <a:lstStyle/>
          <a:p>
            <a:r>
              <a:rPr lang="en-IN" dirty="0"/>
              <a:t>Union Budget </a:t>
            </a:r>
            <a:r>
              <a:rPr lang="en-IN" dirty="0" smtClean="0"/>
              <a:t>Highlights</a:t>
            </a:r>
            <a:endParaRPr lang="en-IN" dirty="0"/>
          </a:p>
        </p:txBody>
      </p:sp>
      <p:sp>
        <p:nvSpPr>
          <p:cNvPr id="3" name="Content Placeholder 2">
            <a:extLst>
              <a:ext uri="{FF2B5EF4-FFF2-40B4-BE49-F238E27FC236}">
                <a16:creationId xmlns="" xmlns:a16="http://schemas.microsoft.com/office/drawing/2014/main" id="{AE935835-E1F7-485D-BF06-22564E439139}"/>
              </a:ext>
            </a:extLst>
          </p:cNvPr>
          <p:cNvSpPr>
            <a:spLocks noGrp="1"/>
          </p:cNvSpPr>
          <p:nvPr>
            <p:ph idx="1"/>
          </p:nvPr>
        </p:nvSpPr>
        <p:spPr/>
        <p:txBody>
          <a:bodyPr>
            <a:normAutofit lnSpcReduction="10000"/>
          </a:bodyPr>
          <a:lstStyle/>
          <a:p>
            <a:r>
              <a:rPr lang="en-IN" dirty="0" smtClean="0"/>
              <a:t>Prioritization </a:t>
            </a:r>
            <a:r>
              <a:rPr lang="en-IN" dirty="0"/>
              <a:t>of social infrastructure- Thrust has been given to farmers, rural population, senior citizens and underprivileged through various schemes and increased allocation of money</a:t>
            </a:r>
          </a:p>
          <a:p>
            <a:r>
              <a:rPr lang="en-IN" dirty="0"/>
              <a:t>Increase in standard deduction to </a:t>
            </a:r>
            <a:r>
              <a:rPr lang="en-IN" dirty="0" err="1"/>
              <a:t>Rs</a:t>
            </a:r>
            <a:r>
              <a:rPr lang="en-IN" dirty="0"/>
              <a:t> 40,000- The revenue foregone of this decision is approximately </a:t>
            </a:r>
            <a:r>
              <a:rPr lang="en-IN" dirty="0" err="1"/>
              <a:t>Rs</a:t>
            </a:r>
            <a:r>
              <a:rPr lang="en-IN" dirty="0"/>
              <a:t> 80 bn.</a:t>
            </a:r>
          </a:p>
          <a:p>
            <a:r>
              <a:rPr lang="en-IN" dirty="0"/>
              <a:t>Replace existing 3% education cess on personal income tax and corporation tax with a 4% ‘Health and Education Cess’. This will enable Government to collect an estimated additional amount of Rs 110 bn</a:t>
            </a:r>
            <a:r>
              <a:rPr lang="en-IN" dirty="0" smtClean="0"/>
              <a:t>.</a:t>
            </a:r>
          </a:p>
          <a:p>
            <a:r>
              <a:rPr lang="en-IN" dirty="0"/>
              <a:t>The dividend distribution tax on equity oriented mutual funds may net another Rs 75 bn</a:t>
            </a:r>
          </a:p>
          <a:p>
            <a:endParaRPr lang="en-IN" dirty="0"/>
          </a:p>
        </p:txBody>
      </p:sp>
    </p:spTree>
    <p:extLst>
      <p:ext uri="{BB962C8B-B14F-4D97-AF65-F5344CB8AC3E}">
        <p14:creationId xmlns:p14="http://schemas.microsoft.com/office/powerpoint/2010/main" val="30581607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4D6011-1D94-435C-B0FB-E045F7ADE519}"/>
              </a:ext>
            </a:extLst>
          </p:cNvPr>
          <p:cNvSpPr>
            <a:spLocks noGrp="1"/>
          </p:cNvSpPr>
          <p:nvPr>
            <p:ph type="title"/>
          </p:nvPr>
        </p:nvSpPr>
        <p:spPr/>
        <p:txBody>
          <a:bodyPr/>
          <a:lstStyle/>
          <a:p>
            <a:r>
              <a:rPr lang="en-IN" dirty="0"/>
              <a:t>Run up to Budget</a:t>
            </a:r>
          </a:p>
        </p:txBody>
      </p:sp>
      <p:sp>
        <p:nvSpPr>
          <p:cNvPr id="3" name="Content Placeholder 2">
            <a:extLst>
              <a:ext uri="{FF2B5EF4-FFF2-40B4-BE49-F238E27FC236}">
                <a16:creationId xmlns="" xmlns:a16="http://schemas.microsoft.com/office/drawing/2014/main" id="{603E10FC-8122-462A-BA28-F5BD9DC2A9BA}"/>
              </a:ext>
            </a:extLst>
          </p:cNvPr>
          <p:cNvSpPr>
            <a:spLocks noGrp="1"/>
          </p:cNvSpPr>
          <p:nvPr>
            <p:ph idx="1"/>
          </p:nvPr>
        </p:nvSpPr>
        <p:spPr/>
        <p:txBody>
          <a:bodyPr>
            <a:normAutofit/>
          </a:bodyPr>
          <a:lstStyle/>
          <a:p>
            <a:r>
              <a:rPr lang="en-IN" dirty="0"/>
              <a:t>Last full Budget before General Elections 2019– 8 states to go to polls before General Elections in April/May 2019.</a:t>
            </a:r>
          </a:p>
          <a:p>
            <a:r>
              <a:rPr lang="en-IN" dirty="0"/>
              <a:t>The case for fiscal expansion, which was quite strong in the past 4 years is now turning weak. Fiscal consolidation to continue. Fiscal deficit estimated to be 3.5% of GDP in FY18 and 3.2% in FY19</a:t>
            </a:r>
          </a:p>
          <a:p>
            <a:r>
              <a:rPr lang="en-IN" dirty="0"/>
              <a:t>Themes perceived to benefit from the pre-election budget: a) rural consumption; b) urban consumption; c) affordable housing; and d) infrastructure boost. </a:t>
            </a:r>
          </a:p>
        </p:txBody>
      </p:sp>
    </p:spTree>
    <p:extLst>
      <p:ext uri="{BB962C8B-B14F-4D97-AF65-F5344CB8AC3E}">
        <p14:creationId xmlns:p14="http://schemas.microsoft.com/office/powerpoint/2010/main" val="34269516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D7C83-360D-40D2-89EA-F9A6AF670462}"/>
              </a:ext>
            </a:extLst>
          </p:cNvPr>
          <p:cNvSpPr>
            <a:spLocks noGrp="1"/>
          </p:cNvSpPr>
          <p:nvPr>
            <p:ph type="title"/>
          </p:nvPr>
        </p:nvSpPr>
        <p:spPr/>
        <p:txBody>
          <a:bodyPr/>
          <a:lstStyle/>
          <a:p>
            <a:r>
              <a:rPr lang="en-IN" dirty="0"/>
              <a:t>Union Budget highlights</a:t>
            </a:r>
          </a:p>
        </p:txBody>
      </p:sp>
      <p:sp>
        <p:nvSpPr>
          <p:cNvPr id="3" name="Content Placeholder 2">
            <a:extLst>
              <a:ext uri="{FF2B5EF4-FFF2-40B4-BE49-F238E27FC236}">
                <a16:creationId xmlns="" xmlns:a16="http://schemas.microsoft.com/office/drawing/2014/main" id="{AE935835-E1F7-485D-BF06-22564E439139}"/>
              </a:ext>
            </a:extLst>
          </p:cNvPr>
          <p:cNvSpPr>
            <a:spLocks noGrp="1"/>
          </p:cNvSpPr>
          <p:nvPr>
            <p:ph idx="1"/>
          </p:nvPr>
        </p:nvSpPr>
        <p:spPr/>
        <p:txBody>
          <a:bodyPr>
            <a:normAutofit fontScale="92500"/>
          </a:bodyPr>
          <a:lstStyle/>
          <a:p>
            <a:r>
              <a:rPr lang="en-IN" dirty="0" smtClean="0"/>
              <a:t>Disinvestment </a:t>
            </a:r>
            <a:r>
              <a:rPr lang="en-IN" dirty="0"/>
              <a:t>target for FY19 is budgeted at Rs 800 bn while target for FY18 has been revised upwards to Rs 1000 bn from the budget estimate of Rs 725 bn. </a:t>
            </a:r>
          </a:p>
          <a:p>
            <a:r>
              <a:rPr lang="en-IN" dirty="0"/>
              <a:t>A reduced corporate tax rate of 25% </a:t>
            </a:r>
            <a:r>
              <a:rPr lang="en-IN" dirty="0" smtClean="0"/>
              <a:t>for </a:t>
            </a:r>
            <a:r>
              <a:rPr lang="en-IN" dirty="0"/>
              <a:t>companies that have reported turnover up to Rs 250 crore </a:t>
            </a:r>
            <a:endParaRPr lang="en-IN" dirty="0" smtClean="0"/>
          </a:p>
          <a:p>
            <a:r>
              <a:rPr lang="en-IN" dirty="0"/>
              <a:t>Government will establish a dedicated Affordable Housing Fund (AHF) in National Housing Bank, funded from priority sector lending shortfall and fully serviced bonds authorized by the Government of India.</a:t>
            </a:r>
          </a:p>
          <a:p>
            <a:r>
              <a:rPr lang="en-IN" dirty="0"/>
              <a:t>An Agri-Market Infrastructure Fund with a corpus of Rs 2,000 crore will be set up for developing and upgrading agricultural marketing infrastructure</a:t>
            </a:r>
          </a:p>
          <a:p>
            <a:endParaRPr lang="en-IN" dirty="0"/>
          </a:p>
        </p:txBody>
      </p:sp>
    </p:spTree>
    <p:extLst>
      <p:ext uri="{BB962C8B-B14F-4D97-AF65-F5344CB8AC3E}">
        <p14:creationId xmlns:p14="http://schemas.microsoft.com/office/powerpoint/2010/main" val="17690873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D7C83-360D-40D2-89EA-F9A6AF670462}"/>
              </a:ext>
            </a:extLst>
          </p:cNvPr>
          <p:cNvSpPr>
            <a:spLocks noGrp="1"/>
          </p:cNvSpPr>
          <p:nvPr>
            <p:ph type="title"/>
          </p:nvPr>
        </p:nvSpPr>
        <p:spPr/>
        <p:txBody>
          <a:bodyPr/>
          <a:lstStyle/>
          <a:p>
            <a:r>
              <a:rPr lang="en-IN" dirty="0"/>
              <a:t>Union Budget highlights</a:t>
            </a:r>
          </a:p>
        </p:txBody>
      </p:sp>
      <p:sp>
        <p:nvSpPr>
          <p:cNvPr id="3" name="Content Placeholder 2">
            <a:extLst>
              <a:ext uri="{FF2B5EF4-FFF2-40B4-BE49-F238E27FC236}">
                <a16:creationId xmlns="" xmlns:a16="http://schemas.microsoft.com/office/drawing/2014/main" id="{AE935835-E1F7-485D-BF06-22564E439139}"/>
              </a:ext>
            </a:extLst>
          </p:cNvPr>
          <p:cNvSpPr>
            <a:spLocks noGrp="1"/>
          </p:cNvSpPr>
          <p:nvPr>
            <p:ph idx="1"/>
          </p:nvPr>
        </p:nvSpPr>
        <p:spPr/>
        <p:txBody>
          <a:bodyPr>
            <a:normAutofit/>
          </a:bodyPr>
          <a:lstStyle/>
          <a:p>
            <a:r>
              <a:rPr lang="en-IN" dirty="0" smtClean="0"/>
              <a:t>Proposal </a:t>
            </a:r>
            <a:r>
              <a:rPr lang="en-IN" dirty="0"/>
              <a:t>to merge the three public sector general insurance companies, and subsequently listed at the stock exchanges</a:t>
            </a:r>
          </a:p>
          <a:p>
            <a:r>
              <a:rPr lang="en-IN" dirty="0"/>
              <a:t>Major subsidies will be increased by whopping 15.1% to </a:t>
            </a:r>
            <a:r>
              <a:rPr lang="en-IN" dirty="0" err="1"/>
              <a:t>Rs</a:t>
            </a:r>
            <a:r>
              <a:rPr lang="en-IN" dirty="0"/>
              <a:t> 2.64 lakh crore.</a:t>
            </a:r>
          </a:p>
        </p:txBody>
      </p:sp>
    </p:spTree>
    <p:extLst>
      <p:ext uri="{BB962C8B-B14F-4D97-AF65-F5344CB8AC3E}">
        <p14:creationId xmlns:p14="http://schemas.microsoft.com/office/powerpoint/2010/main" val="36160243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456120-2C87-40FB-B3F1-0F7B84D2EB91}"/>
              </a:ext>
            </a:extLst>
          </p:cNvPr>
          <p:cNvSpPr>
            <a:spLocks noGrp="1"/>
          </p:cNvSpPr>
          <p:nvPr>
            <p:ph type="title"/>
          </p:nvPr>
        </p:nvSpPr>
        <p:spPr/>
        <p:txBody>
          <a:bodyPr/>
          <a:lstStyle/>
          <a:p>
            <a:r>
              <a:rPr lang="en-IN" dirty="0"/>
              <a:t>Expectations vs Reality</a:t>
            </a:r>
          </a:p>
        </p:txBody>
      </p:sp>
      <p:graphicFrame>
        <p:nvGraphicFramePr>
          <p:cNvPr id="4" name="Content Placeholder 3">
            <a:extLst>
              <a:ext uri="{FF2B5EF4-FFF2-40B4-BE49-F238E27FC236}">
                <a16:creationId xmlns="" xmlns:a16="http://schemas.microsoft.com/office/drawing/2014/main" id="{C342C697-3AD3-430E-BD4A-E8C89AA9F06E}"/>
              </a:ext>
            </a:extLst>
          </p:cNvPr>
          <p:cNvGraphicFramePr>
            <a:graphicFrameLocks noGrp="1"/>
          </p:cNvGraphicFramePr>
          <p:nvPr>
            <p:ph idx="1"/>
            <p:extLst>
              <p:ext uri="{D42A27DB-BD31-4B8C-83A1-F6EECF244321}">
                <p14:modId xmlns:p14="http://schemas.microsoft.com/office/powerpoint/2010/main" val="3169076381"/>
              </p:ext>
            </p:extLst>
          </p:nvPr>
        </p:nvGraphicFramePr>
        <p:xfrm>
          <a:off x="838199" y="1825625"/>
          <a:ext cx="9992556" cy="3967480"/>
        </p:xfrm>
        <a:graphic>
          <a:graphicData uri="http://schemas.openxmlformats.org/drawingml/2006/table">
            <a:tbl>
              <a:tblPr firstRow="1" bandRow="1">
                <a:tableStyleId>{5C22544A-7EE6-4342-B048-85BDC9FD1C3A}</a:tableStyleId>
              </a:tblPr>
              <a:tblGrid>
                <a:gridCol w="2251230">
                  <a:extLst>
                    <a:ext uri="{9D8B030D-6E8A-4147-A177-3AD203B41FA5}">
                      <a16:colId xmlns="" xmlns:a16="http://schemas.microsoft.com/office/drawing/2014/main" val="3283255610"/>
                    </a:ext>
                  </a:extLst>
                </a:gridCol>
                <a:gridCol w="3666478">
                  <a:extLst>
                    <a:ext uri="{9D8B030D-6E8A-4147-A177-3AD203B41FA5}">
                      <a16:colId xmlns="" xmlns:a16="http://schemas.microsoft.com/office/drawing/2014/main" val="1611478160"/>
                    </a:ext>
                  </a:extLst>
                </a:gridCol>
                <a:gridCol w="4074848">
                  <a:extLst>
                    <a:ext uri="{9D8B030D-6E8A-4147-A177-3AD203B41FA5}">
                      <a16:colId xmlns="" xmlns:a16="http://schemas.microsoft.com/office/drawing/2014/main" val="1612677407"/>
                    </a:ext>
                  </a:extLst>
                </a:gridCol>
              </a:tblGrid>
              <a:tr h="370840">
                <a:tc>
                  <a:txBody>
                    <a:bodyPr/>
                    <a:lstStyle/>
                    <a:p>
                      <a:r>
                        <a:rPr lang="en-IN" dirty="0"/>
                        <a:t>Sector</a:t>
                      </a:r>
                    </a:p>
                  </a:txBody>
                  <a:tcPr/>
                </a:tc>
                <a:tc>
                  <a:txBody>
                    <a:bodyPr/>
                    <a:lstStyle/>
                    <a:p>
                      <a:r>
                        <a:rPr lang="en-IN" dirty="0"/>
                        <a:t>Key budget expectations</a:t>
                      </a:r>
                    </a:p>
                  </a:txBody>
                  <a:tcPr/>
                </a:tc>
                <a:tc>
                  <a:txBody>
                    <a:bodyPr/>
                    <a:lstStyle/>
                    <a:p>
                      <a:r>
                        <a:rPr lang="en-IN" dirty="0"/>
                        <a:t>Actual delivery</a:t>
                      </a:r>
                    </a:p>
                  </a:txBody>
                  <a:tcPr/>
                </a:tc>
                <a:extLst>
                  <a:ext uri="{0D108BD9-81ED-4DB2-BD59-A6C34878D82A}">
                    <a16:rowId xmlns="" xmlns:a16="http://schemas.microsoft.com/office/drawing/2014/main" val="1746418320"/>
                  </a:ext>
                </a:extLst>
              </a:tr>
              <a:tr h="370840">
                <a:tc>
                  <a:txBody>
                    <a:bodyPr/>
                    <a:lstStyle/>
                    <a:p>
                      <a:r>
                        <a:rPr lang="en-IN" sz="1400" dirty="0"/>
                        <a:t>Auto</a:t>
                      </a:r>
                    </a:p>
                  </a:txBody>
                  <a:tcPr/>
                </a:tc>
                <a:tc>
                  <a:txBody>
                    <a:bodyPr/>
                    <a:lstStyle/>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Financial incentive to replace vehicles older than 10/15 years</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Long-term measures for </a:t>
                      </a:r>
                      <a:r>
                        <a:rPr lang="en-IN" sz="1400" b="0" i="0" u="none" strike="noStrike" kern="1200" baseline="0" dirty="0" err="1">
                          <a:solidFill>
                            <a:schemeClr val="dk1"/>
                          </a:solidFill>
                          <a:latin typeface="+mn-lt"/>
                          <a:ea typeface="+mn-ea"/>
                          <a:cs typeface="+mn-cs"/>
                        </a:rPr>
                        <a:t>agri</a:t>
                      </a:r>
                      <a:r>
                        <a:rPr lang="en-IN" sz="1400" b="0" i="0" u="none" strike="noStrike" kern="1200" baseline="0" dirty="0">
                          <a:solidFill>
                            <a:schemeClr val="dk1"/>
                          </a:solidFill>
                          <a:latin typeface="+mn-lt"/>
                          <a:ea typeface="+mn-ea"/>
                          <a:cs typeface="+mn-cs"/>
                        </a:rPr>
                        <a:t> sector to push farmer productivity/ income levels up</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Higher </a:t>
                      </a:r>
                      <a:r>
                        <a:rPr lang="en-IN" sz="1400" b="0" i="0" u="none" strike="noStrike" kern="1200" baseline="0" dirty="0" smtClean="0">
                          <a:solidFill>
                            <a:schemeClr val="dk1"/>
                          </a:solidFill>
                          <a:latin typeface="+mn-lt"/>
                          <a:ea typeface="+mn-ea"/>
                          <a:cs typeface="+mn-cs"/>
                        </a:rPr>
                        <a:t>JNNURM (AMRUT) </a:t>
                      </a:r>
                      <a:r>
                        <a:rPr lang="en-IN" sz="1400" b="0" i="0" u="none" strike="noStrike" kern="1200" baseline="0" dirty="0">
                          <a:solidFill>
                            <a:schemeClr val="dk1"/>
                          </a:solidFill>
                          <a:latin typeface="+mn-lt"/>
                          <a:ea typeface="+mn-ea"/>
                          <a:cs typeface="+mn-cs"/>
                        </a:rPr>
                        <a:t>orders for bus manufacturers and incentives for EVs</a:t>
                      </a:r>
                      <a:endParaRPr lang="en-IN" sz="1400" dirty="0"/>
                    </a:p>
                  </a:txBody>
                  <a:tcPr/>
                </a:tc>
                <a:tc>
                  <a:txBody>
                    <a:bodyPr/>
                    <a:lstStyle/>
                    <a:p>
                      <a:pPr marL="285750" indent="-285750">
                        <a:buFont typeface="Arial" panose="020B0604020202020204" pitchFamily="34" charset="0"/>
                        <a:buChar char="•"/>
                      </a:pPr>
                      <a:r>
                        <a:rPr lang="en-IN" sz="1400" dirty="0"/>
                        <a:t>MSP on kharif crops increased to 1.5x of cost of production</a:t>
                      </a:r>
                    </a:p>
                    <a:p>
                      <a:pPr marL="285750" indent="-285750">
                        <a:buFont typeface="Arial" panose="020B0604020202020204" pitchFamily="34" charset="0"/>
                        <a:buChar char="•"/>
                      </a:pPr>
                      <a:r>
                        <a:rPr lang="en-IN" sz="1400" dirty="0"/>
                        <a:t>Customs duty on truck and bus radial tyres increased from 10% to 15%</a:t>
                      </a:r>
                    </a:p>
                    <a:p>
                      <a:pPr marL="285750" indent="-285750">
                        <a:buFont typeface="Arial" panose="020B0604020202020204" pitchFamily="34" charset="0"/>
                        <a:buChar char="•"/>
                      </a:pPr>
                      <a:r>
                        <a:rPr lang="en-IN" sz="1400" dirty="0"/>
                        <a:t>Agri push to </a:t>
                      </a:r>
                      <a:r>
                        <a:rPr lang="en-IN" sz="1400" dirty="0" smtClean="0"/>
                        <a:t>continue</a:t>
                      </a:r>
                      <a:r>
                        <a:rPr lang="en-IN" sz="1400" baseline="0" dirty="0" smtClean="0"/>
                        <a:t> </a:t>
                      </a:r>
                      <a:r>
                        <a:rPr lang="mr-IN" sz="1400" baseline="0" dirty="0" smtClean="0"/>
                        <a:t>–</a:t>
                      </a:r>
                      <a:r>
                        <a:rPr lang="en-IN" sz="1400" baseline="0" dirty="0" smtClean="0"/>
                        <a:t> Higher allocation to Agri </a:t>
                      </a:r>
                      <a:r>
                        <a:rPr lang="mr-IN" sz="1400" baseline="0" dirty="0" smtClean="0"/>
                        <a:t>+</a:t>
                      </a:r>
                      <a:r>
                        <a:rPr lang="en-IN" sz="1400" baseline="0" dirty="0" smtClean="0"/>
                        <a:t> 15%, AMRUT +</a:t>
                      </a:r>
                      <a:r>
                        <a:rPr lang="mr-IN" sz="1400" baseline="0" dirty="0" smtClean="0"/>
                        <a:t>35%, Rural Infra +11%</a:t>
                      </a:r>
                      <a:endParaRPr lang="en-IN" sz="1400" dirty="0" smtClean="0"/>
                    </a:p>
                  </a:txBody>
                  <a:tcPr/>
                </a:tc>
                <a:extLst>
                  <a:ext uri="{0D108BD9-81ED-4DB2-BD59-A6C34878D82A}">
                    <a16:rowId xmlns="" xmlns:a16="http://schemas.microsoft.com/office/drawing/2014/main" val="1434242264"/>
                  </a:ext>
                </a:extLst>
              </a:tr>
              <a:tr h="370840">
                <a:tc>
                  <a:txBody>
                    <a:bodyPr/>
                    <a:lstStyle/>
                    <a:p>
                      <a:r>
                        <a:rPr lang="en-IN" sz="1400" b="0" i="0" u="none" strike="noStrike" kern="1200" baseline="0" dirty="0">
                          <a:solidFill>
                            <a:schemeClr val="dk1"/>
                          </a:solidFill>
                          <a:latin typeface="+mn-lt"/>
                          <a:ea typeface="+mn-ea"/>
                          <a:cs typeface="+mn-cs"/>
                        </a:rPr>
                        <a:t>Banking and Financial</a:t>
                      </a:r>
                    </a:p>
                    <a:p>
                      <a:r>
                        <a:rPr lang="en-IN" sz="1400" b="0" i="0" u="none" strike="noStrike" kern="1200" baseline="0" dirty="0">
                          <a:solidFill>
                            <a:schemeClr val="dk1"/>
                          </a:solidFill>
                          <a:latin typeface="+mn-lt"/>
                          <a:ea typeface="+mn-ea"/>
                          <a:cs typeface="+mn-cs"/>
                        </a:rPr>
                        <a:t>Services</a:t>
                      </a:r>
                      <a:endParaRPr lang="en-IN" sz="1400" dirty="0"/>
                    </a:p>
                  </a:txBody>
                  <a:tcPr/>
                </a:tc>
                <a:tc>
                  <a:txBody>
                    <a:bodyPr/>
                    <a:lstStyle/>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Final blueprint and roadmap of mega recap plan to fund PSU banks</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Roadmap on merger plan of weak PSU banks</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Support for ‘Housing for All’ by 2022</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Separate tax exemption for term life insurance Increased tax on life insurance companies, bringing it in line with current corporate tax rate</a:t>
                      </a:r>
                      <a:endParaRPr lang="en-IN" sz="1400" dirty="0"/>
                    </a:p>
                  </a:txBody>
                  <a:tcPr/>
                </a:tc>
                <a:tc>
                  <a:txBody>
                    <a:bodyPr/>
                    <a:lstStyle/>
                    <a:p>
                      <a:pPr marL="285750" indent="-285750">
                        <a:buFont typeface="Arial" panose="020B0604020202020204" pitchFamily="34" charset="0"/>
                        <a:buChar char="•"/>
                      </a:pPr>
                      <a:r>
                        <a:rPr lang="en-IN" sz="1400" dirty="0"/>
                        <a:t>Setting up of a Affordable Housing Fund </a:t>
                      </a:r>
                      <a:endParaRPr lang="en-IN" sz="1400" dirty="0" smtClean="0"/>
                    </a:p>
                    <a:p>
                      <a:pPr marL="285750" indent="-285750">
                        <a:buFont typeface="Arial" panose="020B0604020202020204" pitchFamily="34" charset="0"/>
                        <a:buChar char="•"/>
                      </a:pPr>
                      <a:r>
                        <a:rPr lang="en-IN" sz="1400" dirty="0" smtClean="0"/>
                        <a:t>Corporates </a:t>
                      </a:r>
                      <a:r>
                        <a:rPr lang="en-IN" sz="1400" dirty="0"/>
                        <a:t>to borrow 25% of </a:t>
                      </a:r>
                      <a:r>
                        <a:rPr lang="en-IN" sz="1400" dirty="0" smtClean="0"/>
                        <a:t>borrowing </a:t>
                      </a:r>
                      <a:r>
                        <a:rPr lang="en-IN" sz="1400" dirty="0"/>
                        <a:t>needs from </a:t>
                      </a:r>
                      <a:r>
                        <a:rPr lang="en-IN" sz="1400" dirty="0" smtClean="0"/>
                        <a:t>bond market.</a:t>
                      </a:r>
                      <a:r>
                        <a:rPr lang="en-IN" sz="1400" baseline="0" dirty="0" smtClean="0"/>
                        <a:t> </a:t>
                      </a:r>
                      <a:r>
                        <a:rPr lang="en-IN" sz="1400" dirty="0" smtClean="0"/>
                        <a:t>Permits </a:t>
                      </a:r>
                      <a:r>
                        <a:rPr lang="en-IN" sz="1400" dirty="0"/>
                        <a:t>“A” </a:t>
                      </a:r>
                      <a:r>
                        <a:rPr lang="en-IN" sz="1400" dirty="0" smtClean="0"/>
                        <a:t>rating </a:t>
                      </a:r>
                      <a:r>
                        <a:rPr lang="en-IN" sz="1400" dirty="0"/>
                        <a:t>as permissible eligibility for investment </a:t>
                      </a:r>
                    </a:p>
                    <a:p>
                      <a:pPr marL="285750" indent="-285750">
                        <a:buFont typeface="Arial" panose="020B0604020202020204" pitchFamily="34" charset="0"/>
                        <a:buChar char="•"/>
                      </a:pPr>
                      <a:r>
                        <a:rPr lang="en-IN" sz="1400" dirty="0"/>
                        <a:t>The government will soon announce measures for effectively addressing nonperforming assets and stressed accounts of </a:t>
                      </a:r>
                      <a:r>
                        <a:rPr lang="en-IN" sz="1400" dirty="0" smtClean="0"/>
                        <a:t>MSME</a:t>
                      </a:r>
                    </a:p>
                    <a:p>
                      <a:pPr marL="285750" indent="-285750">
                        <a:buFont typeface="Arial" panose="020B0604020202020204" pitchFamily="34" charset="0"/>
                        <a:buChar char="•"/>
                      </a:pPr>
                      <a:r>
                        <a:rPr lang="en-IN" sz="1400" dirty="0" smtClean="0"/>
                        <a:t>Mudra scheme</a:t>
                      </a:r>
                      <a:r>
                        <a:rPr lang="en-IN" sz="1400" baseline="0" dirty="0" smtClean="0"/>
                        <a:t> target increased to INR 3 tn</a:t>
                      </a:r>
                    </a:p>
                    <a:p>
                      <a:pPr marL="285750" indent="-285750">
                        <a:buFont typeface="Arial" panose="020B0604020202020204" pitchFamily="34" charset="0"/>
                        <a:buChar char="•"/>
                      </a:pPr>
                      <a:r>
                        <a:rPr lang="en-IN" sz="1400" baseline="0" dirty="0" smtClean="0"/>
                        <a:t>Interest Income exempt upto INR 50k for Senior Citizens</a:t>
                      </a:r>
                      <a:endParaRPr lang="en-IN" sz="1400" dirty="0"/>
                    </a:p>
                  </a:txBody>
                  <a:tcPr/>
                </a:tc>
                <a:extLst>
                  <a:ext uri="{0D108BD9-81ED-4DB2-BD59-A6C34878D82A}">
                    <a16:rowId xmlns="" xmlns:a16="http://schemas.microsoft.com/office/drawing/2014/main" val="3698094625"/>
                  </a:ext>
                </a:extLst>
              </a:tr>
            </a:tbl>
          </a:graphicData>
        </a:graphic>
      </p:graphicFrame>
    </p:spTree>
    <p:extLst>
      <p:ext uri="{BB962C8B-B14F-4D97-AF65-F5344CB8AC3E}">
        <p14:creationId xmlns:p14="http://schemas.microsoft.com/office/powerpoint/2010/main" val="35747248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456120-2C87-40FB-B3F1-0F7B84D2EB91}"/>
              </a:ext>
            </a:extLst>
          </p:cNvPr>
          <p:cNvSpPr>
            <a:spLocks noGrp="1"/>
          </p:cNvSpPr>
          <p:nvPr>
            <p:ph type="title"/>
          </p:nvPr>
        </p:nvSpPr>
        <p:spPr/>
        <p:txBody>
          <a:bodyPr/>
          <a:lstStyle/>
          <a:p>
            <a:r>
              <a:rPr lang="en-IN" dirty="0"/>
              <a:t>Expectations vs Reality</a:t>
            </a:r>
          </a:p>
        </p:txBody>
      </p:sp>
      <p:graphicFrame>
        <p:nvGraphicFramePr>
          <p:cNvPr id="4" name="Content Placeholder 3">
            <a:extLst>
              <a:ext uri="{FF2B5EF4-FFF2-40B4-BE49-F238E27FC236}">
                <a16:creationId xmlns="" xmlns:a16="http://schemas.microsoft.com/office/drawing/2014/main" id="{C342C697-3AD3-430E-BD4A-E8C89AA9F06E}"/>
              </a:ext>
            </a:extLst>
          </p:cNvPr>
          <p:cNvGraphicFramePr>
            <a:graphicFrameLocks noGrp="1"/>
          </p:cNvGraphicFramePr>
          <p:nvPr>
            <p:ph idx="1"/>
            <p:extLst>
              <p:ext uri="{D42A27DB-BD31-4B8C-83A1-F6EECF244321}">
                <p14:modId xmlns:p14="http://schemas.microsoft.com/office/powerpoint/2010/main" val="1640829003"/>
              </p:ext>
            </p:extLst>
          </p:nvPr>
        </p:nvGraphicFramePr>
        <p:xfrm>
          <a:off x="838199" y="1825625"/>
          <a:ext cx="9992556" cy="4699000"/>
        </p:xfrm>
        <a:graphic>
          <a:graphicData uri="http://schemas.openxmlformats.org/drawingml/2006/table">
            <a:tbl>
              <a:tblPr firstRow="1" bandRow="1">
                <a:tableStyleId>{5C22544A-7EE6-4342-B048-85BDC9FD1C3A}</a:tableStyleId>
              </a:tblPr>
              <a:tblGrid>
                <a:gridCol w="2233475">
                  <a:extLst>
                    <a:ext uri="{9D8B030D-6E8A-4147-A177-3AD203B41FA5}">
                      <a16:colId xmlns="" xmlns:a16="http://schemas.microsoft.com/office/drawing/2014/main" val="3283255610"/>
                    </a:ext>
                  </a:extLst>
                </a:gridCol>
                <a:gridCol w="4412202">
                  <a:extLst>
                    <a:ext uri="{9D8B030D-6E8A-4147-A177-3AD203B41FA5}">
                      <a16:colId xmlns="" xmlns:a16="http://schemas.microsoft.com/office/drawing/2014/main" val="1611478160"/>
                    </a:ext>
                  </a:extLst>
                </a:gridCol>
                <a:gridCol w="3346879">
                  <a:extLst>
                    <a:ext uri="{9D8B030D-6E8A-4147-A177-3AD203B41FA5}">
                      <a16:colId xmlns="" xmlns:a16="http://schemas.microsoft.com/office/drawing/2014/main" val="1612677407"/>
                    </a:ext>
                  </a:extLst>
                </a:gridCol>
              </a:tblGrid>
              <a:tr h="370840">
                <a:tc>
                  <a:txBody>
                    <a:bodyPr/>
                    <a:lstStyle/>
                    <a:p>
                      <a:r>
                        <a:rPr lang="en-IN" dirty="0"/>
                        <a:t>Sector</a:t>
                      </a:r>
                    </a:p>
                  </a:txBody>
                  <a:tcPr/>
                </a:tc>
                <a:tc>
                  <a:txBody>
                    <a:bodyPr/>
                    <a:lstStyle/>
                    <a:p>
                      <a:r>
                        <a:rPr lang="en-IN" dirty="0"/>
                        <a:t>Key budget expectations</a:t>
                      </a:r>
                    </a:p>
                  </a:txBody>
                  <a:tcPr/>
                </a:tc>
                <a:tc>
                  <a:txBody>
                    <a:bodyPr/>
                    <a:lstStyle/>
                    <a:p>
                      <a:r>
                        <a:rPr lang="en-IN" dirty="0"/>
                        <a:t>Actual delivery</a:t>
                      </a:r>
                    </a:p>
                  </a:txBody>
                  <a:tcPr/>
                </a:tc>
                <a:extLst>
                  <a:ext uri="{0D108BD9-81ED-4DB2-BD59-A6C34878D82A}">
                    <a16:rowId xmlns="" xmlns:a16="http://schemas.microsoft.com/office/drawing/2014/main" val="1746418320"/>
                  </a:ext>
                </a:extLst>
              </a:tr>
              <a:tr h="370840">
                <a:tc>
                  <a:txBody>
                    <a:bodyPr/>
                    <a:lstStyle/>
                    <a:p>
                      <a:r>
                        <a:rPr lang="en-IN" sz="1400" b="0" i="0" u="none" strike="noStrike" kern="1200" baseline="0" dirty="0">
                          <a:solidFill>
                            <a:schemeClr val="dk1"/>
                          </a:solidFill>
                          <a:latin typeface="+mn-lt"/>
                          <a:ea typeface="+mn-ea"/>
                          <a:cs typeface="+mn-cs"/>
                        </a:rPr>
                        <a:t>Capital goods and</a:t>
                      </a:r>
                    </a:p>
                    <a:p>
                      <a:r>
                        <a:rPr lang="en-IN" sz="1400" b="0" i="0" u="none" strike="noStrike" kern="1200" baseline="0" dirty="0">
                          <a:solidFill>
                            <a:schemeClr val="dk1"/>
                          </a:solidFill>
                          <a:latin typeface="+mn-lt"/>
                          <a:ea typeface="+mn-ea"/>
                          <a:cs typeface="+mn-cs"/>
                        </a:rPr>
                        <a:t>Infrastructure</a:t>
                      </a:r>
                      <a:endParaRPr lang="en-IN" sz="1400" dirty="0"/>
                    </a:p>
                  </a:txBody>
                  <a:tcPr/>
                </a:tc>
                <a:tc>
                  <a:txBody>
                    <a:bodyPr/>
                    <a:lstStyle/>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Higher budgetary allocation towards roads, railways, metro, </a:t>
                      </a:r>
                      <a:r>
                        <a:rPr lang="en-IN" sz="1400" b="0" i="0" u="none" strike="noStrike" kern="1200" baseline="0" dirty="0" err="1">
                          <a:solidFill>
                            <a:schemeClr val="dk1"/>
                          </a:solidFill>
                          <a:latin typeface="+mn-lt"/>
                          <a:ea typeface="+mn-ea"/>
                          <a:cs typeface="+mn-cs"/>
                        </a:rPr>
                        <a:t>defense</a:t>
                      </a:r>
                      <a:r>
                        <a:rPr lang="en-IN" sz="1400" b="0" i="0" u="none" strike="noStrike" kern="1200" baseline="0" dirty="0">
                          <a:solidFill>
                            <a:schemeClr val="dk1"/>
                          </a:solidFill>
                          <a:latin typeface="+mn-lt"/>
                          <a:ea typeface="+mn-ea"/>
                          <a:cs typeface="+mn-cs"/>
                        </a:rPr>
                        <a:t> and urban infra (AMRUT) projects</a:t>
                      </a:r>
                      <a:endParaRPr lang="en-IN" sz="1400" dirty="0"/>
                    </a:p>
                  </a:txBody>
                  <a:tcPr/>
                </a:tc>
                <a:tc>
                  <a:txBody>
                    <a:bodyPr/>
                    <a:lstStyle/>
                    <a:p>
                      <a:pPr marL="285750" indent="-285750">
                        <a:buFont typeface="Arial" panose="020B0604020202020204" pitchFamily="34" charset="0"/>
                        <a:buChar char="•"/>
                      </a:pPr>
                      <a:r>
                        <a:rPr lang="en-IN" sz="1400" dirty="0"/>
                        <a:t>On the expected line- Increased capital outlay on Infrastructure sector by 21% YoY.</a:t>
                      </a:r>
                    </a:p>
                    <a:p>
                      <a:pPr marL="285750" indent="-285750">
                        <a:buFont typeface="Arial" panose="020B0604020202020204" pitchFamily="34" charset="0"/>
                        <a:buChar char="•"/>
                      </a:pPr>
                      <a:r>
                        <a:rPr lang="en-IN" sz="1400" dirty="0"/>
                        <a:t>Increased total allocation to Ministry of Road Transport </a:t>
                      </a:r>
                      <a:r>
                        <a:rPr lang="en-IN" sz="1400" dirty="0" smtClean="0"/>
                        <a:t>&amp; Highways </a:t>
                      </a:r>
                      <a:r>
                        <a:rPr lang="en-IN" sz="1400" dirty="0"/>
                        <a:t>by 10% YoY</a:t>
                      </a:r>
                    </a:p>
                    <a:p>
                      <a:pPr marL="285750" indent="-285750">
                        <a:buFont typeface="Arial" panose="020B0604020202020204" pitchFamily="34" charset="0"/>
                        <a:buChar char="•"/>
                      </a:pPr>
                      <a:r>
                        <a:rPr lang="en-IN" sz="1400" dirty="0"/>
                        <a:t>Increase in the total allocation to the Ministry of Civil Aviation by 52% YoY</a:t>
                      </a:r>
                    </a:p>
                  </a:txBody>
                  <a:tcPr/>
                </a:tc>
                <a:extLst>
                  <a:ext uri="{0D108BD9-81ED-4DB2-BD59-A6C34878D82A}">
                    <a16:rowId xmlns="" xmlns:a16="http://schemas.microsoft.com/office/drawing/2014/main" val="1434242264"/>
                  </a:ext>
                </a:extLst>
              </a:tr>
              <a:tr h="370840">
                <a:tc>
                  <a:txBody>
                    <a:bodyPr/>
                    <a:lstStyle/>
                    <a:p>
                      <a:r>
                        <a:rPr lang="en-IN" sz="1400" b="0" i="0" u="none" strike="noStrike" kern="1200" baseline="0" dirty="0">
                          <a:solidFill>
                            <a:schemeClr val="dk1"/>
                          </a:solidFill>
                          <a:latin typeface="+mn-lt"/>
                          <a:ea typeface="+mn-ea"/>
                          <a:cs typeface="+mn-cs"/>
                        </a:rPr>
                        <a:t>Cement</a:t>
                      </a:r>
                      <a:endParaRPr lang="en-IN" sz="1400" dirty="0"/>
                    </a:p>
                  </a:txBody>
                  <a:tcPr/>
                </a:tc>
                <a:tc>
                  <a:txBody>
                    <a:bodyPr/>
                    <a:lstStyle/>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Thrust on reviving rural economy through various incentives and higher infra spending</a:t>
                      </a:r>
                      <a:endParaRPr lang="en-IN" sz="1400" dirty="0"/>
                    </a:p>
                  </a:txBody>
                  <a:tcPr/>
                </a:tc>
                <a:tc>
                  <a:txBody>
                    <a:bodyPr/>
                    <a:lstStyle/>
                    <a:p>
                      <a:r>
                        <a:rPr lang="en-IN" sz="1400" dirty="0"/>
                        <a:t>Increased capital outlay for overall Infrastructure (especially </a:t>
                      </a:r>
                      <a:r>
                        <a:rPr lang="en-IN" sz="1400" dirty="0" smtClean="0"/>
                        <a:t>Roads</a:t>
                      </a:r>
                      <a:r>
                        <a:rPr lang="en-IN" sz="1400" dirty="0"/>
                        <a:t>, </a:t>
                      </a:r>
                      <a:r>
                        <a:rPr lang="en-IN" sz="1400" dirty="0" smtClean="0"/>
                        <a:t>Railways) but lower allocation for PMAY)</a:t>
                      </a:r>
                      <a:endParaRPr lang="en-IN" sz="1400" dirty="0"/>
                    </a:p>
                  </a:txBody>
                  <a:tcPr/>
                </a:tc>
                <a:extLst>
                  <a:ext uri="{0D108BD9-81ED-4DB2-BD59-A6C34878D82A}">
                    <a16:rowId xmlns="" xmlns:a16="http://schemas.microsoft.com/office/drawing/2014/main" val="3698094625"/>
                  </a:ext>
                </a:extLst>
              </a:tr>
              <a:tr h="370840">
                <a:tc>
                  <a:txBody>
                    <a:bodyPr/>
                    <a:lstStyle/>
                    <a:p>
                      <a:r>
                        <a:rPr lang="en-IN" sz="1400" b="0" i="0" u="none" strike="noStrike" kern="1200" baseline="0" dirty="0">
                          <a:solidFill>
                            <a:schemeClr val="dk1"/>
                          </a:solidFill>
                          <a:latin typeface="+mn-lt"/>
                          <a:ea typeface="+mn-ea"/>
                          <a:cs typeface="+mn-cs"/>
                        </a:rPr>
                        <a:t>FMCG &amp; Retail</a:t>
                      </a:r>
                      <a:endParaRPr lang="en-IN" sz="1400" dirty="0"/>
                    </a:p>
                  </a:txBody>
                  <a:tcPr/>
                </a:tc>
                <a:tc>
                  <a:txBody>
                    <a:bodyPr/>
                    <a:lstStyle/>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Outlining of reduction in corporate tax rate from 30% to 25% will benefit full tax paying companies</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Increased stimulus for rural India in the form of higher allocation to</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MNREGA and other rural employment initiatives</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Some relief to the jewellery industry in terms of lower custom duty on gold import (custom duty was increased from 2% to 10% in 2012-13)</a:t>
                      </a:r>
                      <a:endParaRPr lang="en-IN" sz="1400" dirty="0"/>
                    </a:p>
                  </a:txBody>
                  <a:tcPr/>
                </a:tc>
                <a:tc>
                  <a:txBody>
                    <a:bodyPr/>
                    <a:lstStyle/>
                    <a:p>
                      <a:pPr marL="285750" indent="-285750">
                        <a:buFont typeface="Arial" panose="020B0604020202020204" pitchFamily="34" charset="0"/>
                        <a:buChar char="•"/>
                      </a:pPr>
                      <a:r>
                        <a:rPr lang="en-IN" sz="1400" dirty="0"/>
                        <a:t>Focus on rural </a:t>
                      </a:r>
                      <a:r>
                        <a:rPr lang="en-IN" sz="1400" dirty="0" smtClean="0"/>
                        <a:t>development</a:t>
                      </a:r>
                    </a:p>
                    <a:p>
                      <a:pPr marL="285750" indent="-285750">
                        <a:buFont typeface="Arial" panose="020B0604020202020204" pitchFamily="34" charset="0"/>
                        <a:buChar char="•"/>
                      </a:pPr>
                      <a:r>
                        <a:rPr lang="en-IN" sz="1400" dirty="0" smtClean="0"/>
                        <a:t>No increase of </a:t>
                      </a:r>
                      <a:r>
                        <a:rPr lang="en-IN" sz="1400" dirty="0"/>
                        <a:t>tax rate/cess on </a:t>
                      </a:r>
                      <a:r>
                        <a:rPr lang="en-IN" sz="1400" dirty="0" smtClean="0"/>
                        <a:t>cigarettes.</a:t>
                      </a:r>
                      <a:endParaRPr lang="en-IN" sz="1400" dirty="0"/>
                    </a:p>
                    <a:p>
                      <a:pPr marL="285750" indent="-285750">
                        <a:buFont typeface="Arial" panose="020B0604020202020204" pitchFamily="34" charset="0"/>
                        <a:buChar char="•"/>
                      </a:pPr>
                      <a:r>
                        <a:rPr lang="en-IN" sz="1400" dirty="0"/>
                        <a:t>Increase in custom duty </a:t>
                      </a:r>
                      <a:r>
                        <a:rPr lang="en-IN" sz="1400" dirty="0" smtClean="0"/>
                        <a:t>esp crude as well as</a:t>
                      </a:r>
                      <a:r>
                        <a:rPr lang="en-IN" sz="1400" baseline="0" dirty="0" smtClean="0"/>
                        <a:t> Refined Oil, Juices, wrist watches, footwear etc.</a:t>
                      </a:r>
                      <a:endParaRPr lang="en-IN" sz="1400" dirty="0"/>
                    </a:p>
                    <a:p>
                      <a:pPr marL="285750" indent="-285750">
                        <a:buFont typeface="Arial" panose="020B0604020202020204" pitchFamily="34" charset="0"/>
                        <a:buChar char="•"/>
                      </a:pPr>
                      <a:r>
                        <a:rPr lang="en-IN" sz="1400" dirty="0"/>
                        <a:t>Comprehensive gold policy to be formed to make gold monetization scheme investment friendly</a:t>
                      </a:r>
                    </a:p>
                  </a:txBody>
                  <a:tcPr/>
                </a:tc>
                <a:extLst>
                  <a:ext uri="{0D108BD9-81ED-4DB2-BD59-A6C34878D82A}">
                    <a16:rowId xmlns="" xmlns:a16="http://schemas.microsoft.com/office/drawing/2014/main" val="3335812383"/>
                  </a:ext>
                </a:extLst>
              </a:tr>
            </a:tbl>
          </a:graphicData>
        </a:graphic>
      </p:graphicFrame>
    </p:spTree>
    <p:extLst>
      <p:ext uri="{BB962C8B-B14F-4D97-AF65-F5344CB8AC3E}">
        <p14:creationId xmlns:p14="http://schemas.microsoft.com/office/powerpoint/2010/main" val="39598301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456120-2C87-40FB-B3F1-0F7B84D2EB91}"/>
              </a:ext>
            </a:extLst>
          </p:cNvPr>
          <p:cNvSpPr>
            <a:spLocks noGrp="1"/>
          </p:cNvSpPr>
          <p:nvPr>
            <p:ph type="title"/>
          </p:nvPr>
        </p:nvSpPr>
        <p:spPr/>
        <p:txBody>
          <a:bodyPr/>
          <a:lstStyle/>
          <a:p>
            <a:r>
              <a:rPr lang="en-IN" dirty="0"/>
              <a:t>Expectations vs Reality</a:t>
            </a:r>
          </a:p>
        </p:txBody>
      </p:sp>
      <p:graphicFrame>
        <p:nvGraphicFramePr>
          <p:cNvPr id="4" name="Content Placeholder 3">
            <a:extLst>
              <a:ext uri="{FF2B5EF4-FFF2-40B4-BE49-F238E27FC236}">
                <a16:creationId xmlns="" xmlns:a16="http://schemas.microsoft.com/office/drawing/2014/main" id="{C342C697-3AD3-430E-BD4A-E8C89AA9F06E}"/>
              </a:ext>
            </a:extLst>
          </p:cNvPr>
          <p:cNvGraphicFramePr>
            <a:graphicFrameLocks noGrp="1"/>
          </p:cNvGraphicFramePr>
          <p:nvPr>
            <p:ph idx="1"/>
            <p:extLst>
              <p:ext uri="{D42A27DB-BD31-4B8C-83A1-F6EECF244321}">
                <p14:modId xmlns:p14="http://schemas.microsoft.com/office/powerpoint/2010/main" val="846121619"/>
              </p:ext>
            </p:extLst>
          </p:nvPr>
        </p:nvGraphicFramePr>
        <p:xfrm>
          <a:off x="838199" y="1825625"/>
          <a:ext cx="9992556" cy="4485640"/>
        </p:xfrm>
        <a:graphic>
          <a:graphicData uri="http://schemas.openxmlformats.org/drawingml/2006/table">
            <a:tbl>
              <a:tblPr firstRow="1" bandRow="1">
                <a:tableStyleId>{5C22544A-7EE6-4342-B048-85BDC9FD1C3A}</a:tableStyleId>
              </a:tblPr>
              <a:tblGrid>
                <a:gridCol w="1967145">
                  <a:extLst>
                    <a:ext uri="{9D8B030D-6E8A-4147-A177-3AD203B41FA5}">
                      <a16:colId xmlns="" xmlns:a16="http://schemas.microsoft.com/office/drawing/2014/main" val="3283255610"/>
                    </a:ext>
                  </a:extLst>
                </a:gridCol>
                <a:gridCol w="4694559">
                  <a:extLst>
                    <a:ext uri="{9D8B030D-6E8A-4147-A177-3AD203B41FA5}">
                      <a16:colId xmlns="" xmlns:a16="http://schemas.microsoft.com/office/drawing/2014/main" val="1611478160"/>
                    </a:ext>
                  </a:extLst>
                </a:gridCol>
                <a:gridCol w="3330852">
                  <a:extLst>
                    <a:ext uri="{9D8B030D-6E8A-4147-A177-3AD203B41FA5}">
                      <a16:colId xmlns="" xmlns:a16="http://schemas.microsoft.com/office/drawing/2014/main" val="1612677407"/>
                    </a:ext>
                  </a:extLst>
                </a:gridCol>
              </a:tblGrid>
              <a:tr h="370840">
                <a:tc>
                  <a:txBody>
                    <a:bodyPr/>
                    <a:lstStyle/>
                    <a:p>
                      <a:r>
                        <a:rPr lang="en-IN" dirty="0"/>
                        <a:t>Sector</a:t>
                      </a:r>
                    </a:p>
                  </a:txBody>
                  <a:tcPr/>
                </a:tc>
                <a:tc>
                  <a:txBody>
                    <a:bodyPr/>
                    <a:lstStyle/>
                    <a:p>
                      <a:r>
                        <a:rPr lang="en-IN" dirty="0"/>
                        <a:t>Key budget expectations</a:t>
                      </a:r>
                    </a:p>
                  </a:txBody>
                  <a:tcPr/>
                </a:tc>
                <a:tc>
                  <a:txBody>
                    <a:bodyPr/>
                    <a:lstStyle/>
                    <a:p>
                      <a:r>
                        <a:rPr lang="en-IN" dirty="0"/>
                        <a:t>Actual delivery</a:t>
                      </a:r>
                    </a:p>
                  </a:txBody>
                  <a:tcPr/>
                </a:tc>
                <a:extLst>
                  <a:ext uri="{0D108BD9-81ED-4DB2-BD59-A6C34878D82A}">
                    <a16:rowId xmlns="" xmlns:a16="http://schemas.microsoft.com/office/drawing/2014/main" val="1746418320"/>
                  </a:ext>
                </a:extLst>
              </a:tr>
              <a:tr h="370840">
                <a:tc>
                  <a:txBody>
                    <a:bodyPr/>
                    <a:lstStyle/>
                    <a:p>
                      <a:r>
                        <a:rPr lang="en-IN" sz="1400" dirty="0"/>
                        <a:t>Metals</a:t>
                      </a:r>
                    </a:p>
                  </a:txBody>
                  <a:tcPr/>
                </a:tc>
                <a:tc>
                  <a:txBody>
                    <a:bodyPr/>
                    <a:lstStyle/>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Import duty on </a:t>
                      </a:r>
                      <a:r>
                        <a:rPr lang="en-IN" sz="1400" b="0" i="0" u="none" strike="noStrike" kern="1200" baseline="0" dirty="0" err="1">
                          <a:solidFill>
                            <a:schemeClr val="dk1"/>
                          </a:solidFill>
                          <a:latin typeface="+mn-lt"/>
                          <a:ea typeface="+mn-ea"/>
                          <a:cs typeface="+mn-cs"/>
                        </a:rPr>
                        <a:t>Aluminum</a:t>
                      </a:r>
                      <a:r>
                        <a:rPr lang="en-IN" sz="1400" b="0" i="0" u="none" strike="noStrike" kern="1200" baseline="0" dirty="0">
                          <a:solidFill>
                            <a:schemeClr val="dk1"/>
                          </a:solidFill>
                          <a:latin typeface="+mn-lt"/>
                          <a:ea typeface="+mn-ea"/>
                          <a:cs typeface="+mn-cs"/>
                        </a:rPr>
                        <a:t> to increase to10% from 7.5%</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Customs duty on coking coal to cut down to nil from 2.5%</a:t>
                      </a:r>
                      <a:endParaRPr lang="en-IN" sz="1400" b="1" dirty="0"/>
                    </a:p>
                  </a:txBody>
                  <a:tcPr/>
                </a:tc>
                <a:tc>
                  <a:txBody>
                    <a:bodyPr/>
                    <a:lstStyle/>
                    <a:p>
                      <a:pPr marL="285750" indent="-285750">
                        <a:buFont typeface="Arial" panose="020B0604020202020204" pitchFamily="34" charset="0"/>
                        <a:buChar char="•"/>
                      </a:pPr>
                      <a:r>
                        <a:rPr lang="en-IN" sz="1400" dirty="0"/>
                        <a:t>No change in duty structure</a:t>
                      </a:r>
                    </a:p>
                    <a:p>
                      <a:pPr marL="285750" indent="-285750">
                        <a:buFont typeface="Arial" panose="020B0604020202020204" pitchFamily="34" charset="0"/>
                        <a:buChar char="•"/>
                      </a:pPr>
                      <a:endParaRPr lang="en-IN" sz="1400" dirty="0"/>
                    </a:p>
                  </a:txBody>
                  <a:tcPr/>
                </a:tc>
                <a:extLst>
                  <a:ext uri="{0D108BD9-81ED-4DB2-BD59-A6C34878D82A}">
                    <a16:rowId xmlns="" xmlns:a16="http://schemas.microsoft.com/office/drawing/2014/main" val="1434242264"/>
                  </a:ext>
                </a:extLst>
              </a:tr>
              <a:tr h="370840">
                <a:tc>
                  <a:txBody>
                    <a:bodyPr/>
                    <a:lstStyle/>
                    <a:p>
                      <a:r>
                        <a:rPr lang="en-IN" sz="1400" b="0" i="0" u="none" strike="noStrike" kern="1200" baseline="0" dirty="0">
                          <a:solidFill>
                            <a:schemeClr val="dk1"/>
                          </a:solidFill>
                          <a:latin typeface="+mn-lt"/>
                          <a:ea typeface="+mn-ea"/>
                          <a:cs typeface="+mn-cs"/>
                        </a:rPr>
                        <a:t>Oil &amp; Gas</a:t>
                      </a:r>
                      <a:endParaRPr lang="en-IN" sz="1400" dirty="0"/>
                    </a:p>
                  </a:txBody>
                  <a:tcPr/>
                </a:tc>
                <a:tc>
                  <a:txBody>
                    <a:bodyPr/>
                    <a:lstStyle/>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Cut in cess rate for E&amp;P companies (20% ad valorem currently)</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Inclusion of natural gas in GST (20-25% tax currently)</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Exemption in excise duty for CNG used for natural gas vehicles</a:t>
                      </a:r>
                      <a:endParaRPr lang="en-IN" sz="1400" dirty="0"/>
                    </a:p>
                  </a:txBody>
                  <a:tcPr/>
                </a:tc>
                <a:tc>
                  <a:txBody>
                    <a:bodyPr/>
                    <a:lstStyle/>
                    <a:p>
                      <a:pPr marL="285750" indent="-285750">
                        <a:buFont typeface="Arial" panose="020B0604020202020204" pitchFamily="34" charset="0"/>
                        <a:buChar char="•"/>
                      </a:pPr>
                      <a:r>
                        <a:rPr lang="en-IN" sz="1400" dirty="0"/>
                        <a:t>For petrol and diesel, basic excise duty cut of </a:t>
                      </a:r>
                      <a:r>
                        <a:rPr lang="en-IN" sz="1400" dirty="0" err="1"/>
                        <a:t>Rs</a:t>
                      </a:r>
                      <a:r>
                        <a:rPr lang="en-IN" sz="1400" dirty="0"/>
                        <a:t>. 2/litre and abolition of additional excise duty of </a:t>
                      </a:r>
                      <a:r>
                        <a:rPr lang="en-IN" sz="1400" dirty="0" err="1"/>
                        <a:t>Rs</a:t>
                      </a:r>
                      <a:r>
                        <a:rPr lang="en-IN" sz="1400" dirty="0"/>
                        <a:t>. 6/litre gets offset by introduction of road and infrastructure cess of </a:t>
                      </a:r>
                      <a:r>
                        <a:rPr lang="en-IN" sz="1400" dirty="0" err="1"/>
                        <a:t>Rs</a:t>
                      </a:r>
                      <a:r>
                        <a:rPr lang="en-IN" sz="1400" dirty="0"/>
                        <a:t>. 8/litre</a:t>
                      </a:r>
                      <a:r>
                        <a:rPr lang="en-IN" sz="1400" dirty="0" smtClean="0"/>
                        <a:t>.</a:t>
                      </a:r>
                    </a:p>
                    <a:p>
                      <a:pPr marL="285750" indent="-285750">
                        <a:buFont typeface="Arial" panose="020B0604020202020204" pitchFamily="34" charset="0"/>
                        <a:buChar char="•"/>
                      </a:pPr>
                      <a:r>
                        <a:rPr lang="en-IN" sz="1400" dirty="0" smtClean="0"/>
                        <a:t>Petroleum Subsidy budgeted</a:t>
                      </a:r>
                      <a:r>
                        <a:rPr lang="en-IN" sz="1400" baseline="0" dirty="0" smtClean="0"/>
                        <a:t> at INR 249 bn </a:t>
                      </a:r>
                      <a:r>
                        <a:rPr lang="mr-IN" sz="1400" baseline="0" dirty="0" smtClean="0"/>
                        <a:t>–</a:t>
                      </a:r>
                      <a:r>
                        <a:rPr lang="en-IN" sz="1400" baseline="0" dirty="0" smtClean="0"/>
                        <a:t> (Brent Crude price of USD 51/bbl</a:t>
                      </a:r>
                      <a:endParaRPr lang="en-IN" sz="1400" dirty="0"/>
                    </a:p>
                  </a:txBody>
                  <a:tcPr/>
                </a:tc>
                <a:extLst>
                  <a:ext uri="{0D108BD9-81ED-4DB2-BD59-A6C34878D82A}">
                    <a16:rowId xmlns="" xmlns:a16="http://schemas.microsoft.com/office/drawing/2014/main" val="3698094625"/>
                  </a:ext>
                </a:extLst>
              </a:tr>
              <a:tr h="370840">
                <a:tc>
                  <a:txBody>
                    <a:bodyPr/>
                    <a:lstStyle/>
                    <a:p>
                      <a:r>
                        <a:rPr lang="en-IN" sz="1400" dirty="0"/>
                        <a:t>Pharma</a:t>
                      </a:r>
                    </a:p>
                  </a:txBody>
                  <a:tcPr/>
                </a:tc>
                <a:tc>
                  <a:txBody>
                    <a:bodyPr/>
                    <a:lstStyle/>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Extend R&amp;D sunset clause (150% deduction on R&amp;D) beyond 2020</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Match GST refund rates to previous excise duty refund rates (20-25% lower currently)</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Implement proposed reduction in corporate tax rates to 25% in a phased manner for all domestic companies irrespective of turnover/ profit (currently limited to smaller companies)</a:t>
                      </a:r>
                      <a:endParaRPr lang="en-IN" sz="1400" dirty="0"/>
                    </a:p>
                  </a:txBody>
                  <a:tcPr/>
                </a:tc>
                <a:tc>
                  <a:txBody>
                    <a:bodyPr/>
                    <a:lstStyle/>
                    <a:p>
                      <a:pPr marL="285750" indent="-285750">
                        <a:buFont typeface="Arial" panose="020B0604020202020204" pitchFamily="34" charset="0"/>
                        <a:buChar char="•"/>
                      </a:pPr>
                      <a:r>
                        <a:rPr lang="en-IN" sz="1400" dirty="0"/>
                        <a:t>The National Healthcare Policy to cover 10 crore poor families for health protection of hospitalisation increased to </a:t>
                      </a:r>
                      <a:r>
                        <a:rPr lang="en-IN" sz="1400" dirty="0" err="1"/>
                        <a:t>Rs</a:t>
                      </a:r>
                      <a:r>
                        <a:rPr lang="en-IN" sz="1400" dirty="0"/>
                        <a:t>. 5,00,000 (from earlier </a:t>
                      </a:r>
                      <a:r>
                        <a:rPr lang="en-IN" sz="1400" dirty="0" err="1"/>
                        <a:t>Rs</a:t>
                      </a:r>
                      <a:r>
                        <a:rPr lang="en-IN" sz="1400" dirty="0"/>
                        <a:t>. 30,000) per family per year</a:t>
                      </a:r>
                    </a:p>
                  </a:txBody>
                  <a:tcPr/>
                </a:tc>
                <a:extLst>
                  <a:ext uri="{0D108BD9-81ED-4DB2-BD59-A6C34878D82A}">
                    <a16:rowId xmlns="" xmlns:a16="http://schemas.microsoft.com/office/drawing/2014/main" val="3335812383"/>
                  </a:ext>
                </a:extLst>
              </a:tr>
            </a:tbl>
          </a:graphicData>
        </a:graphic>
      </p:graphicFrame>
    </p:spTree>
    <p:extLst>
      <p:ext uri="{BB962C8B-B14F-4D97-AF65-F5344CB8AC3E}">
        <p14:creationId xmlns:p14="http://schemas.microsoft.com/office/powerpoint/2010/main" val="16935089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456120-2C87-40FB-B3F1-0F7B84D2EB91}"/>
              </a:ext>
            </a:extLst>
          </p:cNvPr>
          <p:cNvSpPr>
            <a:spLocks noGrp="1"/>
          </p:cNvSpPr>
          <p:nvPr>
            <p:ph type="title"/>
          </p:nvPr>
        </p:nvSpPr>
        <p:spPr/>
        <p:txBody>
          <a:bodyPr/>
          <a:lstStyle/>
          <a:p>
            <a:r>
              <a:rPr lang="en-IN" dirty="0"/>
              <a:t>Expectations vs Reality</a:t>
            </a:r>
          </a:p>
        </p:txBody>
      </p:sp>
      <p:graphicFrame>
        <p:nvGraphicFramePr>
          <p:cNvPr id="4" name="Content Placeholder 3">
            <a:extLst>
              <a:ext uri="{FF2B5EF4-FFF2-40B4-BE49-F238E27FC236}">
                <a16:creationId xmlns="" xmlns:a16="http://schemas.microsoft.com/office/drawing/2014/main" id="{C342C697-3AD3-430E-BD4A-E8C89AA9F06E}"/>
              </a:ext>
            </a:extLst>
          </p:cNvPr>
          <p:cNvGraphicFramePr>
            <a:graphicFrameLocks noGrp="1"/>
          </p:cNvGraphicFramePr>
          <p:nvPr>
            <p:ph idx="1"/>
            <p:extLst>
              <p:ext uri="{D42A27DB-BD31-4B8C-83A1-F6EECF244321}">
                <p14:modId xmlns:p14="http://schemas.microsoft.com/office/powerpoint/2010/main" val="2106558384"/>
              </p:ext>
            </p:extLst>
          </p:nvPr>
        </p:nvGraphicFramePr>
        <p:xfrm>
          <a:off x="838199" y="1825625"/>
          <a:ext cx="9992556" cy="3418839"/>
        </p:xfrm>
        <a:graphic>
          <a:graphicData uri="http://schemas.openxmlformats.org/drawingml/2006/table">
            <a:tbl>
              <a:tblPr firstRow="1" bandRow="1">
                <a:tableStyleId>{5C22544A-7EE6-4342-B048-85BDC9FD1C3A}</a:tableStyleId>
              </a:tblPr>
              <a:tblGrid>
                <a:gridCol w="2073677">
                  <a:extLst>
                    <a:ext uri="{9D8B030D-6E8A-4147-A177-3AD203B41FA5}">
                      <a16:colId xmlns="" xmlns:a16="http://schemas.microsoft.com/office/drawing/2014/main" val="3283255610"/>
                    </a:ext>
                  </a:extLst>
                </a:gridCol>
                <a:gridCol w="4588027">
                  <a:extLst>
                    <a:ext uri="{9D8B030D-6E8A-4147-A177-3AD203B41FA5}">
                      <a16:colId xmlns="" xmlns:a16="http://schemas.microsoft.com/office/drawing/2014/main" val="1611478160"/>
                    </a:ext>
                  </a:extLst>
                </a:gridCol>
                <a:gridCol w="3330852">
                  <a:extLst>
                    <a:ext uri="{9D8B030D-6E8A-4147-A177-3AD203B41FA5}">
                      <a16:colId xmlns="" xmlns:a16="http://schemas.microsoft.com/office/drawing/2014/main" val="1612677407"/>
                    </a:ext>
                  </a:extLst>
                </a:gridCol>
              </a:tblGrid>
              <a:tr h="370840">
                <a:tc>
                  <a:txBody>
                    <a:bodyPr/>
                    <a:lstStyle/>
                    <a:p>
                      <a:r>
                        <a:rPr lang="en-IN" dirty="0"/>
                        <a:t>Sector</a:t>
                      </a:r>
                    </a:p>
                  </a:txBody>
                  <a:tcPr/>
                </a:tc>
                <a:tc>
                  <a:txBody>
                    <a:bodyPr/>
                    <a:lstStyle/>
                    <a:p>
                      <a:r>
                        <a:rPr lang="en-IN" dirty="0"/>
                        <a:t>Key budget expectations</a:t>
                      </a:r>
                    </a:p>
                  </a:txBody>
                  <a:tcPr/>
                </a:tc>
                <a:tc>
                  <a:txBody>
                    <a:bodyPr/>
                    <a:lstStyle/>
                    <a:p>
                      <a:r>
                        <a:rPr lang="en-IN" dirty="0"/>
                        <a:t>Actual delivery</a:t>
                      </a:r>
                    </a:p>
                  </a:txBody>
                  <a:tcPr/>
                </a:tc>
                <a:extLst>
                  <a:ext uri="{0D108BD9-81ED-4DB2-BD59-A6C34878D82A}">
                    <a16:rowId xmlns="" xmlns:a16="http://schemas.microsoft.com/office/drawing/2014/main" val="1746418320"/>
                  </a:ext>
                </a:extLst>
              </a:tr>
              <a:tr h="370840">
                <a:tc>
                  <a:txBody>
                    <a:bodyPr/>
                    <a:lstStyle/>
                    <a:p>
                      <a:r>
                        <a:rPr lang="en-IN" sz="1400" b="0" i="0" u="none" strike="noStrike" kern="1200" baseline="0" dirty="0">
                          <a:solidFill>
                            <a:schemeClr val="dk1"/>
                          </a:solidFill>
                          <a:latin typeface="+mn-lt"/>
                          <a:ea typeface="+mn-ea"/>
                          <a:cs typeface="+mn-cs"/>
                        </a:rPr>
                        <a:t>Power</a:t>
                      </a:r>
                      <a:endParaRPr lang="en-IN" sz="1400" dirty="0"/>
                    </a:p>
                  </a:txBody>
                  <a:tcPr/>
                </a:tc>
                <a:tc>
                  <a:txBody>
                    <a:bodyPr/>
                    <a:lstStyle/>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Uptick in Power T&amp;D expenditure</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Inclusion of electricity under GST</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Down-scaling of clean energy cess</a:t>
                      </a:r>
                      <a:endParaRPr lang="en-IN" sz="1400" dirty="0"/>
                    </a:p>
                  </a:txBody>
                  <a:tcPr/>
                </a:tc>
                <a:tc>
                  <a:txBody>
                    <a:bodyPr/>
                    <a:lstStyle/>
                    <a:p>
                      <a:r>
                        <a:rPr lang="en-IN" sz="1400" dirty="0"/>
                        <a:t>No change</a:t>
                      </a:r>
                    </a:p>
                  </a:txBody>
                  <a:tcPr/>
                </a:tc>
                <a:extLst>
                  <a:ext uri="{0D108BD9-81ED-4DB2-BD59-A6C34878D82A}">
                    <a16:rowId xmlns="" xmlns:a16="http://schemas.microsoft.com/office/drawing/2014/main" val="1434242264"/>
                  </a:ext>
                </a:extLst>
              </a:tr>
              <a:tr h="370840">
                <a:tc>
                  <a:txBody>
                    <a:bodyPr/>
                    <a:lstStyle/>
                    <a:p>
                      <a:r>
                        <a:rPr lang="en-IN" sz="1400" b="0" i="0" u="none" strike="noStrike" kern="1200" baseline="0" dirty="0">
                          <a:solidFill>
                            <a:schemeClr val="dk1"/>
                          </a:solidFill>
                          <a:latin typeface="+mn-lt"/>
                          <a:ea typeface="+mn-ea"/>
                          <a:cs typeface="+mn-cs"/>
                        </a:rPr>
                        <a:t>Realty</a:t>
                      </a:r>
                      <a:endParaRPr lang="en-IN" sz="1400" dirty="0"/>
                    </a:p>
                  </a:txBody>
                  <a:tcPr/>
                </a:tc>
                <a:tc>
                  <a:txBody>
                    <a:bodyPr/>
                    <a:lstStyle/>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Expanding beneficiaries of Pradhan Mantri </a:t>
                      </a:r>
                      <a:r>
                        <a:rPr lang="en-IN" sz="1400" b="0" i="0" u="none" strike="noStrike" kern="1200" baseline="0" dirty="0" err="1">
                          <a:solidFill>
                            <a:schemeClr val="dk1"/>
                          </a:solidFill>
                          <a:latin typeface="+mn-lt"/>
                          <a:ea typeface="+mn-ea"/>
                          <a:cs typeface="+mn-cs"/>
                        </a:rPr>
                        <a:t>Awas</a:t>
                      </a:r>
                      <a:r>
                        <a:rPr lang="en-IN" sz="1400" b="0" i="0" u="none" strike="noStrike" kern="1200" baseline="0" dirty="0">
                          <a:solidFill>
                            <a:schemeClr val="dk1"/>
                          </a:solidFill>
                          <a:latin typeface="+mn-lt"/>
                          <a:ea typeface="+mn-ea"/>
                          <a:cs typeface="+mn-cs"/>
                        </a:rPr>
                        <a:t> Yojana (PMAY)</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Further tax rationalization in REITs</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Increase deduction limit on housing interest and principal on housing loan</a:t>
                      </a:r>
                      <a:endParaRPr lang="en-IN" sz="1400" dirty="0"/>
                    </a:p>
                  </a:txBody>
                  <a:tcPr/>
                </a:tc>
                <a:tc>
                  <a:txBody>
                    <a:bodyPr/>
                    <a:lstStyle/>
                    <a:p>
                      <a:r>
                        <a:rPr lang="en-IN" sz="1400" dirty="0"/>
                        <a:t>Increased total allocation to Ministry of Housing and Urban Affairs by 57% </a:t>
                      </a:r>
                      <a:r>
                        <a:rPr lang="en-IN" sz="1400" dirty="0" smtClean="0"/>
                        <a:t>YoY</a:t>
                      </a:r>
                    </a:p>
                    <a:p>
                      <a:r>
                        <a:rPr lang="en-IN" sz="1400" dirty="0" smtClean="0"/>
                        <a:t>No adjustments to be made where circle rate value does not exceed 5 pct of consideration</a:t>
                      </a:r>
                      <a:endParaRPr lang="en-IN" sz="1400" dirty="0"/>
                    </a:p>
                  </a:txBody>
                  <a:tcPr/>
                </a:tc>
                <a:extLst>
                  <a:ext uri="{0D108BD9-81ED-4DB2-BD59-A6C34878D82A}">
                    <a16:rowId xmlns="" xmlns:a16="http://schemas.microsoft.com/office/drawing/2014/main" val="3698094625"/>
                  </a:ext>
                </a:extLst>
              </a:tr>
              <a:tr h="370840">
                <a:tc>
                  <a:txBody>
                    <a:bodyPr/>
                    <a:lstStyle/>
                    <a:p>
                      <a:r>
                        <a:rPr lang="en-IN" sz="1400" b="0" i="0" u="none" strike="noStrike" kern="1200" baseline="0" dirty="0">
                          <a:solidFill>
                            <a:schemeClr val="dk1"/>
                          </a:solidFill>
                          <a:latin typeface="+mn-lt"/>
                          <a:ea typeface="+mn-ea"/>
                          <a:cs typeface="+mn-cs"/>
                        </a:rPr>
                        <a:t>Telecom</a:t>
                      </a:r>
                      <a:endParaRPr lang="en-IN" sz="1400" dirty="0"/>
                    </a:p>
                  </a:txBody>
                  <a:tcPr/>
                </a:tc>
                <a:tc>
                  <a:txBody>
                    <a:bodyPr/>
                    <a:lstStyle/>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Reduction in customs duty on equipment for timely roll-out of networks</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Relaxing withholding tax on distributors’ margin on SIM cards and prepaid vouchers</a:t>
                      </a:r>
                    </a:p>
                    <a:p>
                      <a:pPr marL="285750" indent="-285750">
                        <a:buFont typeface="Arial" panose="020B0604020202020204" pitchFamily="34" charset="0"/>
                        <a:buChar char="•"/>
                      </a:pPr>
                      <a:r>
                        <a:rPr lang="en-IN" sz="1400" b="0" i="0" u="none" strike="noStrike" kern="1200" baseline="0" dirty="0">
                          <a:solidFill>
                            <a:schemeClr val="dk1"/>
                          </a:solidFill>
                          <a:latin typeface="+mn-lt"/>
                          <a:ea typeface="+mn-ea"/>
                          <a:cs typeface="+mn-cs"/>
                        </a:rPr>
                        <a:t>Lowering GST on telecom services</a:t>
                      </a:r>
                      <a:endParaRPr lang="en-IN" sz="1400" dirty="0"/>
                    </a:p>
                  </a:txBody>
                  <a:tcPr/>
                </a:tc>
                <a:tc>
                  <a:txBody>
                    <a:bodyPr/>
                    <a:lstStyle/>
                    <a:p>
                      <a:r>
                        <a:rPr lang="en-IN" sz="1400" dirty="0" smtClean="0"/>
                        <a:t>Focus on optic</a:t>
                      </a:r>
                      <a:r>
                        <a:rPr lang="en-IN" sz="1400" baseline="0" dirty="0" smtClean="0"/>
                        <a:t> fibre connectivity </a:t>
                      </a:r>
                      <a:r>
                        <a:rPr lang="mr-IN" sz="1400" baseline="0" dirty="0" smtClean="0"/>
                        <a:t>–</a:t>
                      </a:r>
                      <a:r>
                        <a:rPr lang="en-IN" sz="1400" baseline="0" dirty="0" smtClean="0"/>
                        <a:t> increased to 250,000kms up from 155,000 </a:t>
                      </a:r>
                      <a:r>
                        <a:rPr lang="mr-IN" sz="1400" baseline="0" dirty="0" smtClean="0"/>
                        <a:t>–</a:t>
                      </a:r>
                      <a:r>
                        <a:rPr lang="en-IN" sz="1400" baseline="0" dirty="0" smtClean="0"/>
                        <a:t> allocation of Rs. 100 bn</a:t>
                      </a:r>
                    </a:p>
                    <a:p>
                      <a:r>
                        <a:rPr lang="en-IN" sz="1400" baseline="0" dirty="0" smtClean="0"/>
                        <a:t>Customs duty increased on handsets  to 20%</a:t>
                      </a:r>
                      <a:endParaRPr lang="en-IN" sz="1400" dirty="0"/>
                    </a:p>
                  </a:txBody>
                  <a:tcPr/>
                </a:tc>
                <a:extLst>
                  <a:ext uri="{0D108BD9-81ED-4DB2-BD59-A6C34878D82A}">
                    <a16:rowId xmlns="" xmlns:a16="http://schemas.microsoft.com/office/drawing/2014/main" val="3335812383"/>
                  </a:ext>
                </a:extLst>
              </a:tr>
            </a:tbl>
          </a:graphicData>
        </a:graphic>
      </p:graphicFrame>
    </p:spTree>
    <p:extLst>
      <p:ext uri="{BB962C8B-B14F-4D97-AF65-F5344CB8AC3E}">
        <p14:creationId xmlns:p14="http://schemas.microsoft.com/office/powerpoint/2010/main" val="18175517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need to watch out for </a:t>
            </a:r>
            <a:endParaRPr lang="en-US" dirty="0"/>
          </a:p>
        </p:txBody>
      </p:sp>
      <p:sp>
        <p:nvSpPr>
          <p:cNvPr id="3" name="Content Placeholder 2"/>
          <p:cNvSpPr>
            <a:spLocks noGrp="1"/>
          </p:cNvSpPr>
          <p:nvPr>
            <p:ph idx="1"/>
          </p:nvPr>
        </p:nvSpPr>
        <p:spPr/>
        <p:txBody>
          <a:bodyPr/>
          <a:lstStyle/>
          <a:p>
            <a:r>
              <a:rPr lang="en-US" dirty="0" smtClean="0"/>
              <a:t>Fiscal Prudence in light of populist measures</a:t>
            </a:r>
          </a:p>
          <a:p>
            <a:r>
              <a:rPr lang="en-US" dirty="0" smtClean="0"/>
              <a:t>Real Employment Generation</a:t>
            </a:r>
          </a:p>
          <a:p>
            <a:r>
              <a:rPr lang="en-US" dirty="0" smtClean="0"/>
              <a:t>Recovery in earnings</a:t>
            </a:r>
          </a:p>
          <a:p>
            <a:r>
              <a:rPr lang="en-US" dirty="0" smtClean="0"/>
              <a:t>Interest Rates &amp; Inflation</a:t>
            </a:r>
          </a:p>
          <a:p>
            <a:r>
              <a:rPr lang="en-US" dirty="0" smtClean="0"/>
              <a:t>Political Winds</a:t>
            </a:r>
          </a:p>
          <a:p>
            <a:pPr marL="0" indent="0">
              <a:buNone/>
            </a:pPr>
            <a:endParaRPr lang="en-US" dirty="0"/>
          </a:p>
        </p:txBody>
      </p:sp>
    </p:spTree>
    <p:extLst>
      <p:ext uri="{BB962C8B-B14F-4D97-AF65-F5344CB8AC3E}">
        <p14:creationId xmlns:p14="http://schemas.microsoft.com/office/powerpoint/2010/main" val="1444724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50001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A52EDA-63B5-4144-ADCF-4A6115AE00E3}"/>
              </a:ext>
            </a:extLst>
          </p:cNvPr>
          <p:cNvSpPr>
            <a:spLocks noGrp="1"/>
          </p:cNvSpPr>
          <p:nvPr>
            <p:ph type="title"/>
          </p:nvPr>
        </p:nvSpPr>
        <p:spPr/>
        <p:txBody>
          <a:bodyPr/>
          <a:lstStyle/>
          <a:p>
            <a:r>
              <a:rPr lang="en-IN" dirty="0"/>
              <a:t>What moved the markets</a:t>
            </a:r>
          </a:p>
        </p:txBody>
      </p:sp>
      <p:sp>
        <p:nvSpPr>
          <p:cNvPr id="3" name="Content Placeholder 2">
            <a:extLst>
              <a:ext uri="{FF2B5EF4-FFF2-40B4-BE49-F238E27FC236}">
                <a16:creationId xmlns="" xmlns:a16="http://schemas.microsoft.com/office/drawing/2014/main" id="{9B641FB3-C08F-44C2-B8A6-FEFE9F330A67}"/>
              </a:ext>
            </a:extLst>
          </p:cNvPr>
          <p:cNvSpPr>
            <a:spLocks noGrp="1"/>
          </p:cNvSpPr>
          <p:nvPr>
            <p:ph idx="1"/>
          </p:nvPr>
        </p:nvSpPr>
        <p:spPr/>
        <p:txBody>
          <a:bodyPr>
            <a:normAutofit fontScale="92500" lnSpcReduction="20000"/>
          </a:bodyPr>
          <a:lstStyle/>
          <a:p>
            <a:r>
              <a:rPr lang="en-IN" dirty="0"/>
              <a:t>India second best performing market in the world (up 29 </a:t>
            </a:r>
            <a:r>
              <a:rPr lang="en-IN" dirty="0" err="1"/>
              <a:t>pct</a:t>
            </a:r>
            <a:r>
              <a:rPr lang="en-IN" dirty="0"/>
              <a:t>) after Hong Kong (up 36 </a:t>
            </a:r>
            <a:r>
              <a:rPr lang="en-IN" dirty="0" err="1"/>
              <a:t>pct</a:t>
            </a:r>
            <a:r>
              <a:rPr lang="en-IN" dirty="0"/>
              <a:t>)</a:t>
            </a:r>
          </a:p>
          <a:p>
            <a:r>
              <a:rPr lang="en-IN" dirty="0"/>
              <a:t>Foreign flows to the tune of USD 7.5 bn in CY2017 (USD 3.7 bn and USD 3.3 bn in CY2016 and CY2015</a:t>
            </a:r>
            <a:r>
              <a:rPr lang="en-IN" dirty="0" smtClean="0"/>
              <a:t>)</a:t>
            </a:r>
          </a:p>
          <a:p>
            <a:r>
              <a:rPr lang="en-IN" dirty="0" smtClean="0"/>
              <a:t>Domestic MFs pumped in INR 1.15trn compared to INR 294bn in CY2016</a:t>
            </a:r>
            <a:endParaRPr lang="en-IN" dirty="0"/>
          </a:p>
          <a:p>
            <a:r>
              <a:rPr lang="en-IN" dirty="0"/>
              <a:t>Moody's upgraded India’s sovereign rating upgraded after a period of 13 years in 2017</a:t>
            </a:r>
            <a:r>
              <a:rPr lang="en-IN" dirty="0" smtClean="0"/>
              <a:t>.</a:t>
            </a:r>
          </a:p>
          <a:p>
            <a:r>
              <a:rPr lang="en-IN" dirty="0" smtClean="0"/>
              <a:t>A String of Electoral and Political gains for the ruling party</a:t>
            </a:r>
            <a:endParaRPr lang="en-IN" dirty="0"/>
          </a:p>
          <a:p>
            <a:r>
              <a:rPr lang="en-IN" dirty="0"/>
              <a:t>Govt announced </a:t>
            </a:r>
            <a:r>
              <a:rPr lang="en-IN" dirty="0" err="1"/>
              <a:t>Rs</a:t>
            </a:r>
            <a:r>
              <a:rPr lang="en-IN" dirty="0"/>
              <a:t> 2.1 </a:t>
            </a:r>
            <a:r>
              <a:rPr lang="en-IN" dirty="0" err="1"/>
              <a:t>trn</a:t>
            </a:r>
            <a:r>
              <a:rPr lang="en-IN" dirty="0"/>
              <a:t> for the recapitalisation for PSU banks</a:t>
            </a:r>
          </a:p>
          <a:p>
            <a:r>
              <a:rPr lang="en-IN" dirty="0"/>
              <a:t>Govt initiatives and optimism in global markets</a:t>
            </a:r>
          </a:p>
          <a:p>
            <a:r>
              <a:rPr lang="en-IN" dirty="0"/>
              <a:t>Neither demonetisation nor challenges in GST implementation deterred markets</a:t>
            </a:r>
          </a:p>
          <a:p>
            <a:endParaRPr lang="en-IN" dirty="0"/>
          </a:p>
        </p:txBody>
      </p:sp>
    </p:spTree>
    <p:extLst>
      <p:ext uri="{BB962C8B-B14F-4D97-AF65-F5344CB8AC3E}">
        <p14:creationId xmlns:p14="http://schemas.microsoft.com/office/powerpoint/2010/main" val="9757411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0D63FE0-5282-4C4C-8952-52DD508AC544}"/>
              </a:ext>
            </a:extLst>
          </p:cNvPr>
          <p:cNvPicPr>
            <a:picLocks noChangeAspect="1"/>
          </p:cNvPicPr>
          <p:nvPr/>
        </p:nvPicPr>
        <p:blipFill>
          <a:blip r:embed="rId2"/>
          <a:stretch>
            <a:fillRect/>
          </a:stretch>
        </p:blipFill>
        <p:spPr>
          <a:xfrm>
            <a:off x="921031" y="1508536"/>
            <a:ext cx="9135122" cy="4848738"/>
          </a:xfrm>
          <a:prstGeom prst="rect">
            <a:avLst/>
          </a:prstGeom>
        </p:spPr>
      </p:pic>
      <p:sp>
        <p:nvSpPr>
          <p:cNvPr id="3" name="Title 1">
            <a:extLst>
              <a:ext uri="{FF2B5EF4-FFF2-40B4-BE49-F238E27FC236}">
                <a16:creationId xmlns="" xmlns:a16="http://schemas.microsoft.com/office/drawing/2014/main" id="{9F0E487C-E4E4-41E8-9306-F8097325D9A2}"/>
              </a:ext>
            </a:extLst>
          </p:cNvPr>
          <p:cNvSpPr>
            <a:spLocks noGrp="1"/>
          </p:cNvSpPr>
          <p:nvPr>
            <p:ph type="title"/>
          </p:nvPr>
        </p:nvSpPr>
        <p:spPr>
          <a:xfrm>
            <a:off x="838200" y="365126"/>
            <a:ext cx="10515600" cy="947208"/>
          </a:xfrm>
        </p:spPr>
        <p:txBody>
          <a:bodyPr/>
          <a:lstStyle/>
          <a:p>
            <a:r>
              <a:rPr lang="en-IN" dirty="0" smtClean="0"/>
              <a:t>Markets since Demonetisation</a:t>
            </a:r>
            <a:endParaRPr lang="en-IN" dirty="0"/>
          </a:p>
        </p:txBody>
      </p:sp>
    </p:spTree>
    <p:extLst>
      <p:ext uri="{BB962C8B-B14F-4D97-AF65-F5344CB8AC3E}">
        <p14:creationId xmlns:p14="http://schemas.microsoft.com/office/powerpoint/2010/main" val="40491257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0E487C-E4E4-41E8-9306-F8097325D9A2}"/>
              </a:ext>
            </a:extLst>
          </p:cNvPr>
          <p:cNvSpPr>
            <a:spLocks noGrp="1"/>
          </p:cNvSpPr>
          <p:nvPr>
            <p:ph type="title"/>
          </p:nvPr>
        </p:nvSpPr>
        <p:spPr/>
        <p:txBody>
          <a:bodyPr/>
          <a:lstStyle/>
          <a:p>
            <a:r>
              <a:rPr lang="en-IN" dirty="0"/>
              <a:t>Key </a:t>
            </a:r>
            <a:r>
              <a:rPr lang="en-IN" dirty="0" smtClean="0"/>
              <a:t>reforms in </a:t>
            </a:r>
            <a:r>
              <a:rPr lang="en-IN" dirty="0"/>
              <a:t>2017</a:t>
            </a:r>
          </a:p>
        </p:txBody>
      </p:sp>
      <p:sp>
        <p:nvSpPr>
          <p:cNvPr id="3" name="Content Placeholder 2">
            <a:extLst>
              <a:ext uri="{FF2B5EF4-FFF2-40B4-BE49-F238E27FC236}">
                <a16:creationId xmlns="" xmlns:a16="http://schemas.microsoft.com/office/drawing/2014/main" id="{0B0EEE4D-A588-44C4-9E24-151522C3084E}"/>
              </a:ext>
            </a:extLst>
          </p:cNvPr>
          <p:cNvSpPr>
            <a:spLocks noGrp="1"/>
          </p:cNvSpPr>
          <p:nvPr>
            <p:ph idx="1"/>
          </p:nvPr>
        </p:nvSpPr>
        <p:spPr/>
        <p:txBody>
          <a:bodyPr/>
          <a:lstStyle/>
          <a:p>
            <a:r>
              <a:rPr lang="en-IN" dirty="0"/>
              <a:t>Increased government spending on rural housing and agriculture</a:t>
            </a:r>
          </a:p>
          <a:p>
            <a:r>
              <a:rPr lang="en-IN" dirty="0"/>
              <a:t>Various initiatives on infrastructure building</a:t>
            </a:r>
          </a:p>
          <a:p>
            <a:r>
              <a:rPr lang="en-IN" dirty="0"/>
              <a:t>GST implementation </a:t>
            </a:r>
          </a:p>
          <a:p>
            <a:r>
              <a:rPr lang="en-IN" dirty="0"/>
              <a:t>Bank recapitalisation </a:t>
            </a:r>
            <a:r>
              <a:rPr lang="en-IN" dirty="0" smtClean="0"/>
              <a:t>programme</a:t>
            </a:r>
          </a:p>
          <a:p>
            <a:r>
              <a:rPr lang="en-IN" dirty="0" smtClean="0"/>
              <a:t>Real Estate Reforms with introduction of ReRa and Affordable Housing Policy</a:t>
            </a:r>
          </a:p>
          <a:p>
            <a:r>
              <a:rPr lang="en-IN" dirty="0" smtClean="0"/>
              <a:t>Crackdown on Shell Firms</a:t>
            </a:r>
          </a:p>
          <a:p>
            <a:r>
              <a:rPr lang="en-IN" dirty="0" smtClean="0"/>
              <a:t>Compulsory linking with Adhaar </a:t>
            </a:r>
          </a:p>
          <a:p>
            <a:endParaRPr lang="en-IN" dirty="0" smtClean="0"/>
          </a:p>
          <a:p>
            <a:endParaRPr lang="en-IN" dirty="0" smtClean="0"/>
          </a:p>
          <a:p>
            <a:endParaRPr lang="en-IN" dirty="0"/>
          </a:p>
          <a:p>
            <a:endParaRPr lang="en-IN" dirty="0"/>
          </a:p>
        </p:txBody>
      </p:sp>
    </p:spTree>
    <p:extLst>
      <p:ext uri="{BB962C8B-B14F-4D97-AF65-F5344CB8AC3E}">
        <p14:creationId xmlns:p14="http://schemas.microsoft.com/office/powerpoint/2010/main" val="40505591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0AA81F-92B2-4221-B86B-264A5EA73320}"/>
              </a:ext>
            </a:extLst>
          </p:cNvPr>
          <p:cNvSpPr>
            <a:spLocks noGrp="1"/>
          </p:cNvSpPr>
          <p:nvPr>
            <p:ph type="title"/>
          </p:nvPr>
        </p:nvSpPr>
        <p:spPr/>
        <p:txBody>
          <a:bodyPr/>
          <a:lstStyle/>
          <a:p>
            <a:r>
              <a:rPr lang="en-IN" dirty="0"/>
              <a:t>Key indices- how they fared</a:t>
            </a:r>
          </a:p>
        </p:txBody>
      </p:sp>
      <p:graphicFrame>
        <p:nvGraphicFramePr>
          <p:cNvPr id="6" name="Content Placeholder 5">
            <a:extLst>
              <a:ext uri="{FF2B5EF4-FFF2-40B4-BE49-F238E27FC236}">
                <a16:creationId xmlns="" xmlns:a16="http://schemas.microsoft.com/office/drawing/2014/main" id="{53E59CD9-66AA-493D-9FC7-398434C16758}"/>
              </a:ext>
            </a:extLst>
          </p:cNvPr>
          <p:cNvGraphicFramePr>
            <a:graphicFrameLocks noGrp="1"/>
          </p:cNvGraphicFramePr>
          <p:nvPr>
            <p:ph idx="1"/>
            <p:extLst>
              <p:ext uri="{D42A27DB-BD31-4B8C-83A1-F6EECF244321}">
                <p14:modId xmlns:p14="http://schemas.microsoft.com/office/powerpoint/2010/main" val="208720032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18724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B4C090-9504-4549-B82D-0CF51A15EC79}"/>
              </a:ext>
            </a:extLst>
          </p:cNvPr>
          <p:cNvSpPr>
            <a:spLocks noGrp="1"/>
          </p:cNvSpPr>
          <p:nvPr>
            <p:ph type="title"/>
          </p:nvPr>
        </p:nvSpPr>
        <p:spPr/>
        <p:txBody>
          <a:bodyPr/>
          <a:lstStyle/>
          <a:p>
            <a:r>
              <a:rPr lang="en-IN" dirty="0"/>
              <a:t>Flows into India- over the years</a:t>
            </a:r>
          </a:p>
        </p:txBody>
      </p:sp>
      <p:graphicFrame>
        <p:nvGraphicFramePr>
          <p:cNvPr id="13" name="Content Placeholder 12">
            <a:extLst>
              <a:ext uri="{FF2B5EF4-FFF2-40B4-BE49-F238E27FC236}">
                <a16:creationId xmlns="" xmlns:a16="http://schemas.microsoft.com/office/drawing/2014/main" id="{F1B16C3B-8CF0-41EE-9830-950C03BFC991}"/>
              </a:ext>
            </a:extLst>
          </p:cNvPr>
          <p:cNvGraphicFramePr>
            <a:graphicFrameLocks noGrp="1"/>
          </p:cNvGraphicFramePr>
          <p:nvPr>
            <p:ph sz="half" idx="2"/>
            <p:extLst>
              <p:ext uri="{D42A27DB-BD31-4B8C-83A1-F6EECF244321}">
                <p14:modId xmlns:p14="http://schemas.microsoft.com/office/powerpoint/2010/main" val="1198578516"/>
              </p:ext>
            </p:extLst>
          </p:nvPr>
        </p:nvGraphicFramePr>
        <p:xfrm>
          <a:off x="6172200" y="1810770"/>
          <a:ext cx="5181600" cy="4389120"/>
        </p:xfrm>
        <a:graphic>
          <a:graphicData uri="http://schemas.openxmlformats.org/drawingml/2006/table">
            <a:tbl>
              <a:tblPr firstRow="1" bandRow="1">
                <a:tableStyleId>{5C22544A-7EE6-4342-B048-85BDC9FD1C3A}</a:tableStyleId>
              </a:tblPr>
              <a:tblGrid>
                <a:gridCol w="2590800">
                  <a:extLst>
                    <a:ext uri="{9D8B030D-6E8A-4147-A177-3AD203B41FA5}">
                      <a16:colId xmlns="" xmlns:a16="http://schemas.microsoft.com/office/drawing/2014/main" val="1885270339"/>
                    </a:ext>
                  </a:extLst>
                </a:gridCol>
                <a:gridCol w="2590800">
                  <a:extLst>
                    <a:ext uri="{9D8B030D-6E8A-4147-A177-3AD203B41FA5}">
                      <a16:colId xmlns="" xmlns:a16="http://schemas.microsoft.com/office/drawing/2014/main" val="4162075830"/>
                    </a:ext>
                  </a:extLst>
                </a:gridCol>
              </a:tblGrid>
              <a:tr h="0">
                <a:tc>
                  <a:txBody>
                    <a:bodyPr/>
                    <a:lstStyle/>
                    <a:p>
                      <a:pPr algn="ctr"/>
                      <a:r>
                        <a:rPr lang="en-IN" dirty="0"/>
                        <a:t>Mutual Funds</a:t>
                      </a:r>
                    </a:p>
                  </a:txBody>
                  <a:tcPr/>
                </a:tc>
                <a:tc>
                  <a:txBody>
                    <a:bodyPr/>
                    <a:lstStyle/>
                    <a:p>
                      <a:pPr algn="ctr"/>
                      <a:r>
                        <a:rPr lang="en-IN" dirty="0"/>
                        <a:t>Banks/FIs/Insurance</a:t>
                      </a:r>
                    </a:p>
                  </a:txBody>
                  <a:tcPr/>
                </a:tc>
                <a:extLst>
                  <a:ext uri="{0D108BD9-81ED-4DB2-BD59-A6C34878D82A}">
                    <a16:rowId xmlns="" xmlns:a16="http://schemas.microsoft.com/office/drawing/2014/main" val="2593038007"/>
                  </a:ext>
                </a:extLst>
              </a:tr>
              <a:tr h="365760">
                <a:tc>
                  <a:txBody>
                    <a:bodyPr/>
                    <a:lstStyle/>
                    <a:p>
                      <a:pPr algn="ctr"/>
                      <a:r>
                        <a:rPr lang="en-IN" dirty="0"/>
                        <a:t>1.4</a:t>
                      </a:r>
                    </a:p>
                  </a:txBody>
                  <a:tcPr/>
                </a:tc>
                <a:tc>
                  <a:txBody>
                    <a:bodyPr/>
                    <a:lstStyle/>
                    <a:p>
                      <a:pPr algn="ctr"/>
                      <a:r>
                        <a:rPr lang="en-IN" dirty="0"/>
                        <a:t>4.6</a:t>
                      </a:r>
                    </a:p>
                  </a:txBody>
                  <a:tcPr/>
                </a:tc>
                <a:extLst>
                  <a:ext uri="{0D108BD9-81ED-4DB2-BD59-A6C34878D82A}">
                    <a16:rowId xmlns="" xmlns:a16="http://schemas.microsoft.com/office/drawing/2014/main" val="1736095685"/>
                  </a:ext>
                </a:extLst>
              </a:tr>
              <a:tr h="365760">
                <a:tc>
                  <a:txBody>
                    <a:bodyPr/>
                    <a:lstStyle/>
                    <a:p>
                      <a:pPr algn="ctr"/>
                      <a:r>
                        <a:rPr lang="en-IN" dirty="0"/>
                        <a:t>3.3</a:t>
                      </a:r>
                    </a:p>
                  </a:txBody>
                  <a:tcPr/>
                </a:tc>
                <a:tc>
                  <a:txBody>
                    <a:bodyPr/>
                    <a:lstStyle/>
                    <a:p>
                      <a:pPr algn="ctr"/>
                      <a:r>
                        <a:rPr lang="en-IN" dirty="0"/>
                        <a:t>13.4</a:t>
                      </a:r>
                    </a:p>
                  </a:txBody>
                  <a:tcPr/>
                </a:tc>
                <a:extLst>
                  <a:ext uri="{0D108BD9-81ED-4DB2-BD59-A6C34878D82A}">
                    <a16:rowId xmlns="" xmlns:a16="http://schemas.microsoft.com/office/drawing/2014/main" val="3655309132"/>
                  </a:ext>
                </a:extLst>
              </a:tr>
              <a:tr h="365760">
                <a:tc>
                  <a:txBody>
                    <a:bodyPr/>
                    <a:lstStyle/>
                    <a:p>
                      <a:pPr algn="ctr"/>
                      <a:r>
                        <a:rPr lang="en-IN" dirty="0"/>
                        <a:t>-1.2</a:t>
                      </a:r>
                    </a:p>
                  </a:txBody>
                  <a:tcPr/>
                </a:tc>
                <a:tc>
                  <a:txBody>
                    <a:bodyPr/>
                    <a:lstStyle/>
                    <a:p>
                      <a:pPr algn="ctr"/>
                      <a:r>
                        <a:rPr lang="en-IN" dirty="0"/>
                        <a:t>6.5</a:t>
                      </a:r>
                    </a:p>
                  </a:txBody>
                  <a:tcPr/>
                </a:tc>
                <a:extLst>
                  <a:ext uri="{0D108BD9-81ED-4DB2-BD59-A6C34878D82A}">
                    <a16:rowId xmlns="" xmlns:a16="http://schemas.microsoft.com/office/drawing/2014/main" val="3714434540"/>
                  </a:ext>
                </a:extLst>
              </a:tr>
              <a:tr h="365760">
                <a:tc>
                  <a:txBody>
                    <a:bodyPr/>
                    <a:lstStyle/>
                    <a:p>
                      <a:pPr algn="ctr"/>
                      <a:r>
                        <a:rPr lang="en-IN" dirty="0"/>
                        <a:t>-5.9</a:t>
                      </a:r>
                    </a:p>
                  </a:txBody>
                  <a:tcPr/>
                </a:tc>
                <a:tc>
                  <a:txBody>
                    <a:bodyPr/>
                    <a:lstStyle/>
                    <a:p>
                      <a:pPr algn="ctr"/>
                      <a:r>
                        <a:rPr lang="en-IN" dirty="0"/>
                        <a:t>1.2</a:t>
                      </a:r>
                    </a:p>
                  </a:txBody>
                  <a:tcPr/>
                </a:tc>
                <a:extLst>
                  <a:ext uri="{0D108BD9-81ED-4DB2-BD59-A6C34878D82A}">
                    <a16:rowId xmlns="" xmlns:a16="http://schemas.microsoft.com/office/drawing/2014/main" val="355206839"/>
                  </a:ext>
                </a:extLst>
              </a:tr>
              <a:tr h="365760">
                <a:tc>
                  <a:txBody>
                    <a:bodyPr/>
                    <a:lstStyle/>
                    <a:p>
                      <a:pPr algn="ctr"/>
                      <a:r>
                        <a:rPr lang="en-IN" dirty="0"/>
                        <a:t>1.3</a:t>
                      </a:r>
                    </a:p>
                  </a:txBody>
                  <a:tcPr/>
                </a:tc>
                <a:tc>
                  <a:txBody>
                    <a:bodyPr/>
                    <a:lstStyle/>
                    <a:p>
                      <a:pPr algn="ctr"/>
                      <a:r>
                        <a:rPr lang="en-IN" dirty="0"/>
                        <a:t>4.6</a:t>
                      </a:r>
                    </a:p>
                  </a:txBody>
                  <a:tcPr/>
                </a:tc>
                <a:extLst>
                  <a:ext uri="{0D108BD9-81ED-4DB2-BD59-A6C34878D82A}">
                    <a16:rowId xmlns="" xmlns:a16="http://schemas.microsoft.com/office/drawing/2014/main" val="330112177"/>
                  </a:ext>
                </a:extLst>
              </a:tr>
              <a:tr h="365760">
                <a:tc>
                  <a:txBody>
                    <a:bodyPr/>
                    <a:lstStyle/>
                    <a:p>
                      <a:pPr algn="ctr"/>
                      <a:r>
                        <a:rPr lang="en-IN" dirty="0"/>
                        <a:t>-3.8</a:t>
                      </a:r>
                    </a:p>
                  </a:txBody>
                  <a:tcPr/>
                </a:tc>
                <a:tc>
                  <a:txBody>
                    <a:bodyPr/>
                    <a:lstStyle/>
                    <a:p>
                      <a:pPr algn="ctr"/>
                      <a:r>
                        <a:rPr lang="en-IN" dirty="0"/>
                        <a:t>-7.0</a:t>
                      </a:r>
                    </a:p>
                  </a:txBody>
                  <a:tcPr/>
                </a:tc>
                <a:extLst>
                  <a:ext uri="{0D108BD9-81ED-4DB2-BD59-A6C34878D82A}">
                    <a16:rowId xmlns="" xmlns:a16="http://schemas.microsoft.com/office/drawing/2014/main" val="320255412"/>
                  </a:ext>
                </a:extLst>
              </a:tr>
              <a:tr h="365760">
                <a:tc>
                  <a:txBody>
                    <a:bodyPr/>
                    <a:lstStyle/>
                    <a:p>
                      <a:pPr algn="ctr"/>
                      <a:r>
                        <a:rPr lang="en-IN" dirty="0"/>
                        <a:t>-3.8</a:t>
                      </a:r>
                    </a:p>
                  </a:txBody>
                  <a:tcPr/>
                </a:tc>
                <a:tc>
                  <a:txBody>
                    <a:bodyPr/>
                    <a:lstStyle/>
                    <a:p>
                      <a:pPr algn="ctr"/>
                      <a:r>
                        <a:rPr lang="en-IN" dirty="0"/>
                        <a:t>-9.2</a:t>
                      </a:r>
                    </a:p>
                  </a:txBody>
                  <a:tcPr/>
                </a:tc>
                <a:extLst>
                  <a:ext uri="{0D108BD9-81ED-4DB2-BD59-A6C34878D82A}">
                    <a16:rowId xmlns="" xmlns:a16="http://schemas.microsoft.com/office/drawing/2014/main" val="620842014"/>
                  </a:ext>
                </a:extLst>
              </a:tr>
              <a:tr h="365760">
                <a:tc>
                  <a:txBody>
                    <a:bodyPr/>
                    <a:lstStyle/>
                    <a:p>
                      <a:pPr algn="ctr"/>
                      <a:r>
                        <a:rPr lang="en-IN" dirty="0"/>
                        <a:t>4.8</a:t>
                      </a:r>
                    </a:p>
                  </a:txBody>
                  <a:tcPr/>
                </a:tc>
                <a:tc>
                  <a:txBody>
                    <a:bodyPr/>
                    <a:lstStyle/>
                    <a:p>
                      <a:pPr algn="ctr"/>
                      <a:r>
                        <a:rPr lang="en-IN" dirty="0"/>
                        <a:t>-9.9</a:t>
                      </a:r>
                    </a:p>
                  </a:txBody>
                  <a:tcPr/>
                </a:tc>
                <a:extLst>
                  <a:ext uri="{0D108BD9-81ED-4DB2-BD59-A6C34878D82A}">
                    <a16:rowId xmlns="" xmlns:a16="http://schemas.microsoft.com/office/drawing/2014/main" val="3882287728"/>
                  </a:ext>
                </a:extLst>
              </a:tr>
              <a:tr h="365760">
                <a:tc>
                  <a:txBody>
                    <a:bodyPr/>
                    <a:lstStyle/>
                    <a:p>
                      <a:pPr algn="ctr"/>
                      <a:r>
                        <a:rPr lang="en-IN" dirty="0"/>
                        <a:t>10.9</a:t>
                      </a:r>
                    </a:p>
                  </a:txBody>
                  <a:tcPr/>
                </a:tc>
                <a:tc>
                  <a:txBody>
                    <a:bodyPr/>
                    <a:lstStyle/>
                    <a:p>
                      <a:pPr algn="ctr"/>
                      <a:r>
                        <a:rPr lang="en-IN" dirty="0"/>
                        <a:t>-0.6</a:t>
                      </a:r>
                    </a:p>
                  </a:txBody>
                  <a:tcPr/>
                </a:tc>
                <a:extLst>
                  <a:ext uri="{0D108BD9-81ED-4DB2-BD59-A6C34878D82A}">
                    <a16:rowId xmlns="" xmlns:a16="http://schemas.microsoft.com/office/drawing/2014/main" val="215080933"/>
                  </a:ext>
                </a:extLst>
              </a:tr>
              <a:tr h="365760">
                <a:tc>
                  <a:txBody>
                    <a:bodyPr/>
                    <a:lstStyle/>
                    <a:p>
                      <a:pPr algn="ctr"/>
                      <a:r>
                        <a:rPr lang="en-IN" dirty="0"/>
                        <a:t>6.9</a:t>
                      </a:r>
                    </a:p>
                  </a:txBody>
                  <a:tcPr/>
                </a:tc>
                <a:tc>
                  <a:txBody>
                    <a:bodyPr/>
                    <a:lstStyle/>
                    <a:p>
                      <a:pPr algn="ctr"/>
                      <a:r>
                        <a:rPr lang="en-IN" dirty="0"/>
                        <a:t>-1.5</a:t>
                      </a:r>
                    </a:p>
                  </a:txBody>
                  <a:tcPr/>
                </a:tc>
                <a:extLst>
                  <a:ext uri="{0D108BD9-81ED-4DB2-BD59-A6C34878D82A}">
                    <a16:rowId xmlns="" xmlns:a16="http://schemas.microsoft.com/office/drawing/2014/main" val="3616389031"/>
                  </a:ext>
                </a:extLst>
              </a:tr>
              <a:tr h="365760">
                <a:tc>
                  <a:txBody>
                    <a:bodyPr/>
                    <a:lstStyle/>
                    <a:p>
                      <a:pPr algn="ctr"/>
                      <a:r>
                        <a:rPr lang="en-IN" dirty="0"/>
                        <a:t>17.9</a:t>
                      </a:r>
                    </a:p>
                  </a:txBody>
                  <a:tcPr/>
                </a:tc>
                <a:tc>
                  <a:txBody>
                    <a:bodyPr/>
                    <a:lstStyle/>
                    <a:p>
                      <a:pPr algn="ctr"/>
                      <a:r>
                        <a:rPr lang="en-IN" dirty="0"/>
                        <a:t>-4.0</a:t>
                      </a:r>
                    </a:p>
                  </a:txBody>
                  <a:tcPr/>
                </a:tc>
                <a:extLst>
                  <a:ext uri="{0D108BD9-81ED-4DB2-BD59-A6C34878D82A}">
                    <a16:rowId xmlns="" xmlns:a16="http://schemas.microsoft.com/office/drawing/2014/main" val="282497688"/>
                  </a:ext>
                </a:extLst>
              </a:tr>
            </a:tbl>
          </a:graphicData>
        </a:graphic>
      </p:graphicFrame>
      <p:graphicFrame>
        <p:nvGraphicFramePr>
          <p:cNvPr id="11" name="Content Placeholder 10">
            <a:extLst>
              <a:ext uri="{FF2B5EF4-FFF2-40B4-BE49-F238E27FC236}">
                <a16:creationId xmlns="" xmlns:a16="http://schemas.microsoft.com/office/drawing/2014/main" id="{F899F7B1-7657-4D73-9D6E-E4AF237EAEF5}"/>
              </a:ext>
            </a:extLst>
          </p:cNvPr>
          <p:cNvGraphicFramePr>
            <a:graphicFrameLocks noGrp="1"/>
          </p:cNvGraphicFramePr>
          <p:nvPr>
            <p:ph sz="half" idx="1"/>
            <p:extLst>
              <p:ext uri="{D42A27DB-BD31-4B8C-83A1-F6EECF244321}">
                <p14:modId xmlns:p14="http://schemas.microsoft.com/office/powerpoint/2010/main" val="3833399747"/>
              </p:ext>
            </p:extLst>
          </p:nvPr>
        </p:nvGraphicFramePr>
        <p:xfrm>
          <a:off x="838200" y="1810422"/>
          <a:ext cx="5181600" cy="4389120"/>
        </p:xfrm>
        <a:graphic>
          <a:graphicData uri="http://schemas.openxmlformats.org/drawingml/2006/table">
            <a:tbl>
              <a:tblPr firstRow="1" bandRow="1">
                <a:tableStyleId>{5C22544A-7EE6-4342-B048-85BDC9FD1C3A}</a:tableStyleId>
              </a:tblPr>
              <a:tblGrid>
                <a:gridCol w="1727200">
                  <a:extLst>
                    <a:ext uri="{9D8B030D-6E8A-4147-A177-3AD203B41FA5}">
                      <a16:colId xmlns="" xmlns:a16="http://schemas.microsoft.com/office/drawing/2014/main" val="1152531981"/>
                    </a:ext>
                  </a:extLst>
                </a:gridCol>
                <a:gridCol w="1727200">
                  <a:extLst>
                    <a:ext uri="{9D8B030D-6E8A-4147-A177-3AD203B41FA5}">
                      <a16:colId xmlns="" xmlns:a16="http://schemas.microsoft.com/office/drawing/2014/main" val="3550804870"/>
                    </a:ext>
                  </a:extLst>
                </a:gridCol>
                <a:gridCol w="1727200">
                  <a:extLst>
                    <a:ext uri="{9D8B030D-6E8A-4147-A177-3AD203B41FA5}">
                      <a16:colId xmlns="" xmlns:a16="http://schemas.microsoft.com/office/drawing/2014/main" val="1446629268"/>
                    </a:ext>
                  </a:extLst>
                </a:gridCol>
              </a:tblGrid>
              <a:tr h="0">
                <a:tc>
                  <a:txBody>
                    <a:bodyPr/>
                    <a:lstStyle/>
                    <a:p>
                      <a:pPr algn="ctr"/>
                      <a:r>
                        <a:rPr lang="en-IN" dirty="0"/>
                        <a:t>In USD </a:t>
                      </a:r>
                      <a:r>
                        <a:rPr lang="en-IN" dirty="0" err="1"/>
                        <a:t>bn</a:t>
                      </a:r>
                      <a:endParaRPr lang="en-IN" dirty="0"/>
                    </a:p>
                  </a:txBody>
                  <a:tcPr/>
                </a:tc>
                <a:tc>
                  <a:txBody>
                    <a:bodyPr/>
                    <a:lstStyle/>
                    <a:p>
                      <a:pPr algn="ctr"/>
                      <a:r>
                        <a:rPr lang="en-IN" dirty="0"/>
                        <a:t>FPIs</a:t>
                      </a:r>
                    </a:p>
                  </a:txBody>
                  <a:tcPr/>
                </a:tc>
                <a:tc>
                  <a:txBody>
                    <a:bodyPr/>
                    <a:lstStyle/>
                    <a:p>
                      <a:pPr algn="ctr"/>
                      <a:r>
                        <a:rPr lang="en-IN" dirty="0"/>
                        <a:t>DIIs</a:t>
                      </a:r>
                    </a:p>
                  </a:txBody>
                  <a:tcPr/>
                </a:tc>
                <a:extLst>
                  <a:ext uri="{0D108BD9-81ED-4DB2-BD59-A6C34878D82A}">
                    <a16:rowId xmlns="" xmlns:a16="http://schemas.microsoft.com/office/drawing/2014/main" val="2001131966"/>
                  </a:ext>
                </a:extLst>
              </a:tr>
              <a:tr h="175419">
                <a:tc>
                  <a:txBody>
                    <a:bodyPr/>
                    <a:lstStyle/>
                    <a:p>
                      <a:pPr algn="ctr"/>
                      <a:r>
                        <a:rPr lang="en-IN" dirty="0"/>
                        <a:t>CY2007</a:t>
                      </a:r>
                    </a:p>
                  </a:txBody>
                  <a:tcPr/>
                </a:tc>
                <a:tc>
                  <a:txBody>
                    <a:bodyPr/>
                    <a:lstStyle/>
                    <a:p>
                      <a:pPr algn="ctr"/>
                      <a:r>
                        <a:rPr lang="en-IN" dirty="0"/>
                        <a:t>18.5</a:t>
                      </a:r>
                    </a:p>
                  </a:txBody>
                  <a:tcPr/>
                </a:tc>
                <a:tc>
                  <a:txBody>
                    <a:bodyPr/>
                    <a:lstStyle/>
                    <a:p>
                      <a:pPr algn="ctr"/>
                      <a:r>
                        <a:rPr lang="en-IN" dirty="0"/>
                        <a:t>6.0</a:t>
                      </a:r>
                    </a:p>
                  </a:txBody>
                  <a:tcPr/>
                </a:tc>
                <a:extLst>
                  <a:ext uri="{0D108BD9-81ED-4DB2-BD59-A6C34878D82A}">
                    <a16:rowId xmlns="" xmlns:a16="http://schemas.microsoft.com/office/drawing/2014/main" val="3523568964"/>
                  </a:ext>
                </a:extLst>
              </a:tr>
              <a:tr h="175419">
                <a:tc>
                  <a:txBody>
                    <a:bodyPr/>
                    <a:lstStyle/>
                    <a:p>
                      <a:pPr algn="ctr"/>
                      <a:r>
                        <a:rPr lang="en-IN" dirty="0"/>
                        <a:t>CY2008</a:t>
                      </a:r>
                    </a:p>
                  </a:txBody>
                  <a:tcPr/>
                </a:tc>
                <a:tc>
                  <a:txBody>
                    <a:bodyPr/>
                    <a:lstStyle/>
                    <a:p>
                      <a:pPr algn="ctr"/>
                      <a:r>
                        <a:rPr lang="en-IN" dirty="0"/>
                        <a:t>-12.9</a:t>
                      </a:r>
                    </a:p>
                  </a:txBody>
                  <a:tcPr/>
                </a:tc>
                <a:tc>
                  <a:txBody>
                    <a:bodyPr/>
                    <a:lstStyle/>
                    <a:p>
                      <a:pPr algn="ctr"/>
                      <a:r>
                        <a:rPr lang="en-IN" dirty="0"/>
                        <a:t>16.6</a:t>
                      </a:r>
                    </a:p>
                  </a:txBody>
                  <a:tcPr/>
                </a:tc>
                <a:extLst>
                  <a:ext uri="{0D108BD9-81ED-4DB2-BD59-A6C34878D82A}">
                    <a16:rowId xmlns="" xmlns:a16="http://schemas.microsoft.com/office/drawing/2014/main" val="2860566958"/>
                  </a:ext>
                </a:extLst>
              </a:tr>
              <a:tr h="175419">
                <a:tc>
                  <a:txBody>
                    <a:bodyPr/>
                    <a:lstStyle/>
                    <a:p>
                      <a:pPr algn="ctr"/>
                      <a:r>
                        <a:rPr lang="en-IN" dirty="0"/>
                        <a:t>CY2009</a:t>
                      </a:r>
                    </a:p>
                  </a:txBody>
                  <a:tcPr/>
                </a:tc>
                <a:tc>
                  <a:txBody>
                    <a:bodyPr/>
                    <a:lstStyle/>
                    <a:p>
                      <a:pPr algn="ctr"/>
                      <a:r>
                        <a:rPr lang="en-IN"/>
                        <a:t>17.6</a:t>
                      </a:r>
                      <a:endParaRPr lang="en-IN" dirty="0"/>
                    </a:p>
                  </a:txBody>
                  <a:tcPr/>
                </a:tc>
                <a:tc>
                  <a:txBody>
                    <a:bodyPr/>
                    <a:lstStyle/>
                    <a:p>
                      <a:pPr algn="ctr"/>
                      <a:r>
                        <a:rPr lang="en-IN" dirty="0"/>
                        <a:t>5.3</a:t>
                      </a:r>
                    </a:p>
                  </a:txBody>
                  <a:tcPr/>
                </a:tc>
                <a:extLst>
                  <a:ext uri="{0D108BD9-81ED-4DB2-BD59-A6C34878D82A}">
                    <a16:rowId xmlns="" xmlns:a16="http://schemas.microsoft.com/office/drawing/2014/main" val="3125024040"/>
                  </a:ext>
                </a:extLst>
              </a:tr>
              <a:tr h="175419">
                <a:tc>
                  <a:txBody>
                    <a:bodyPr/>
                    <a:lstStyle/>
                    <a:p>
                      <a:pPr algn="ctr"/>
                      <a:r>
                        <a:rPr lang="en-IN" dirty="0"/>
                        <a:t>CY2010</a:t>
                      </a:r>
                    </a:p>
                  </a:txBody>
                  <a:tcPr/>
                </a:tc>
                <a:tc>
                  <a:txBody>
                    <a:bodyPr/>
                    <a:lstStyle/>
                    <a:p>
                      <a:pPr algn="ctr"/>
                      <a:r>
                        <a:rPr lang="en-IN" dirty="0"/>
                        <a:t>29.3</a:t>
                      </a:r>
                    </a:p>
                  </a:txBody>
                  <a:tcPr/>
                </a:tc>
                <a:tc>
                  <a:txBody>
                    <a:bodyPr/>
                    <a:lstStyle/>
                    <a:p>
                      <a:pPr algn="ctr"/>
                      <a:r>
                        <a:rPr lang="en-IN" dirty="0"/>
                        <a:t>-4.8</a:t>
                      </a:r>
                    </a:p>
                  </a:txBody>
                  <a:tcPr/>
                </a:tc>
                <a:extLst>
                  <a:ext uri="{0D108BD9-81ED-4DB2-BD59-A6C34878D82A}">
                    <a16:rowId xmlns="" xmlns:a16="http://schemas.microsoft.com/office/drawing/2014/main" val="903538096"/>
                  </a:ext>
                </a:extLst>
              </a:tr>
              <a:tr h="175419">
                <a:tc>
                  <a:txBody>
                    <a:bodyPr/>
                    <a:lstStyle/>
                    <a:p>
                      <a:pPr algn="ctr"/>
                      <a:r>
                        <a:rPr lang="en-IN" dirty="0"/>
                        <a:t>CY2011</a:t>
                      </a:r>
                    </a:p>
                  </a:txBody>
                  <a:tcPr/>
                </a:tc>
                <a:tc>
                  <a:txBody>
                    <a:bodyPr/>
                    <a:lstStyle/>
                    <a:p>
                      <a:pPr algn="ctr"/>
                      <a:r>
                        <a:rPr lang="en-IN" dirty="0"/>
                        <a:t>-0.5</a:t>
                      </a:r>
                    </a:p>
                  </a:txBody>
                  <a:tcPr/>
                </a:tc>
                <a:tc>
                  <a:txBody>
                    <a:bodyPr/>
                    <a:lstStyle/>
                    <a:p>
                      <a:pPr algn="ctr"/>
                      <a:r>
                        <a:rPr lang="en-IN" dirty="0"/>
                        <a:t>5.9</a:t>
                      </a:r>
                    </a:p>
                  </a:txBody>
                  <a:tcPr/>
                </a:tc>
                <a:extLst>
                  <a:ext uri="{0D108BD9-81ED-4DB2-BD59-A6C34878D82A}">
                    <a16:rowId xmlns="" xmlns:a16="http://schemas.microsoft.com/office/drawing/2014/main" val="341151495"/>
                  </a:ext>
                </a:extLst>
              </a:tr>
              <a:tr h="175419">
                <a:tc>
                  <a:txBody>
                    <a:bodyPr/>
                    <a:lstStyle/>
                    <a:p>
                      <a:pPr algn="ctr"/>
                      <a:r>
                        <a:rPr lang="en-IN" dirty="0"/>
                        <a:t>CY2012</a:t>
                      </a:r>
                    </a:p>
                  </a:txBody>
                  <a:tcPr/>
                </a:tc>
                <a:tc>
                  <a:txBody>
                    <a:bodyPr/>
                    <a:lstStyle/>
                    <a:p>
                      <a:pPr algn="ctr"/>
                      <a:r>
                        <a:rPr lang="en-IN" dirty="0"/>
                        <a:t>24.5</a:t>
                      </a:r>
                    </a:p>
                  </a:txBody>
                  <a:tcPr/>
                </a:tc>
                <a:tc>
                  <a:txBody>
                    <a:bodyPr/>
                    <a:lstStyle/>
                    <a:p>
                      <a:pPr algn="ctr"/>
                      <a:r>
                        <a:rPr lang="en-IN" dirty="0"/>
                        <a:t>-10.9</a:t>
                      </a:r>
                    </a:p>
                  </a:txBody>
                  <a:tcPr/>
                </a:tc>
                <a:extLst>
                  <a:ext uri="{0D108BD9-81ED-4DB2-BD59-A6C34878D82A}">
                    <a16:rowId xmlns="" xmlns:a16="http://schemas.microsoft.com/office/drawing/2014/main" val="2666572599"/>
                  </a:ext>
                </a:extLst>
              </a:tr>
              <a:tr h="175419">
                <a:tc>
                  <a:txBody>
                    <a:bodyPr/>
                    <a:lstStyle/>
                    <a:p>
                      <a:pPr algn="ctr"/>
                      <a:r>
                        <a:rPr lang="en-IN" dirty="0"/>
                        <a:t>CY2013</a:t>
                      </a:r>
                    </a:p>
                  </a:txBody>
                  <a:tcPr/>
                </a:tc>
                <a:tc>
                  <a:txBody>
                    <a:bodyPr/>
                    <a:lstStyle/>
                    <a:p>
                      <a:pPr algn="ctr"/>
                      <a:r>
                        <a:rPr lang="en-IN" dirty="0"/>
                        <a:t>19.8</a:t>
                      </a:r>
                    </a:p>
                  </a:txBody>
                  <a:tcPr/>
                </a:tc>
                <a:tc>
                  <a:txBody>
                    <a:bodyPr/>
                    <a:lstStyle/>
                    <a:p>
                      <a:pPr algn="ctr"/>
                      <a:r>
                        <a:rPr lang="en-IN" dirty="0"/>
                        <a:t>-12.9</a:t>
                      </a:r>
                    </a:p>
                  </a:txBody>
                  <a:tcPr/>
                </a:tc>
                <a:extLst>
                  <a:ext uri="{0D108BD9-81ED-4DB2-BD59-A6C34878D82A}">
                    <a16:rowId xmlns="" xmlns:a16="http://schemas.microsoft.com/office/drawing/2014/main" val="2575349604"/>
                  </a:ext>
                </a:extLst>
              </a:tr>
              <a:tr h="175419">
                <a:tc>
                  <a:txBody>
                    <a:bodyPr/>
                    <a:lstStyle/>
                    <a:p>
                      <a:pPr algn="ctr"/>
                      <a:r>
                        <a:rPr lang="en-IN" dirty="0"/>
                        <a:t>CY2014</a:t>
                      </a:r>
                    </a:p>
                  </a:txBody>
                  <a:tcPr/>
                </a:tc>
                <a:tc>
                  <a:txBody>
                    <a:bodyPr/>
                    <a:lstStyle/>
                    <a:p>
                      <a:pPr algn="ctr"/>
                      <a:r>
                        <a:rPr lang="en-IN" dirty="0"/>
                        <a:t>16.2</a:t>
                      </a:r>
                    </a:p>
                  </a:txBody>
                  <a:tcPr/>
                </a:tc>
                <a:tc>
                  <a:txBody>
                    <a:bodyPr/>
                    <a:lstStyle/>
                    <a:p>
                      <a:pPr algn="ctr"/>
                      <a:r>
                        <a:rPr lang="en-IN" dirty="0"/>
                        <a:t>-5.1</a:t>
                      </a:r>
                    </a:p>
                  </a:txBody>
                  <a:tcPr/>
                </a:tc>
                <a:extLst>
                  <a:ext uri="{0D108BD9-81ED-4DB2-BD59-A6C34878D82A}">
                    <a16:rowId xmlns="" xmlns:a16="http://schemas.microsoft.com/office/drawing/2014/main" val="4177448495"/>
                  </a:ext>
                </a:extLst>
              </a:tr>
              <a:tr h="175419">
                <a:tc>
                  <a:txBody>
                    <a:bodyPr/>
                    <a:lstStyle/>
                    <a:p>
                      <a:pPr algn="ctr"/>
                      <a:r>
                        <a:rPr lang="en-IN" dirty="0"/>
                        <a:t>CY2015</a:t>
                      </a:r>
                    </a:p>
                  </a:txBody>
                  <a:tcPr/>
                </a:tc>
                <a:tc>
                  <a:txBody>
                    <a:bodyPr/>
                    <a:lstStyle/>
                    <a:p>
                      <a:pPr algn="ctr"/>
                      <a:r>
                        <a:rPr lang="en-IN" dirty="0"/>
                        <a:t>3.3</a:t>
                      </a:r>
                    </a:p>
                  </a:txBody>
                  <a:tcPr/>
                </a:tc>
                <a:tc>
                  <a:txBody>
                    <a:bodyPr/>
                    <a:lstStyle/>
                    <a:p>
                      <a:pPr algn="ctr"/>
                      <a:r>
                        <a:rPr lang="en-IN" dirty="0"/>
                        <a:t>10.3</a:t>
                      </a:r>
                    </a:p>
                  </a:txBody>
                  <a:tcPr/>
                </a:tc>
                <a:extLst>
                  <a:ext uri="{0D108BD9-81ED-4DB2-BD59-A6C34878D82A}">
                    <a16:rowId xmlns="" xmlns:a16="http://schemas.microsoft.com/office/drawing/2014/main" val="1944751191"/>
                  </a:ext>
                </a:extLst>
              </a:tr>
              <a:tr h="175419">
                <a:tc>
                  <a:txBody>
                    <a:bodyPr/>
                    <a:lstStyle/>
                    <a:p>
                      <a:pPr algn="ctr"/>
                      <a:r>
                        <a:rPr lang="en-IN" dirty="0"/>
                        <a:t>CY2016</a:t>
                      </a:r>
                    </a:p>
                  </a:txBody>
                  <a:tcPr/>
                </a:tc>
                <a:tc>
                  <a:txBody>
                    <a:bodyPr/>
                    <a:lstStyle/>
                    <a:p>
                      <a:pPr algn="ctr"/>
                      <a:r>
                        <a:rPr lang="en-IN" dirty="0"/>
                        <a:t>2.9</a:t>
                      </a:r>
                    </a:p>
                  </a:txBody>
                  <a:tcPr/>
                </a:tc>
                <a:tc>
                  <a:txBody>
                    <a:bodyPr/>
                    <a:lstStyle/>
                    <a:p>
                      <a:pPr algn="ctr"/>
                      <a:r>
                        <a:rPr lang="en-IN" dirty="0"/>
                        <a:t>5.4</a:t>
                      </a:r>
                    </a:p>
                  </a:txBody>
                  <a:tcPr/>
                </a:tc>
                <a:extLst>
                  <a:ext uri="{0D108BD9-81ED-4DB2-BD59-A6C34878D82A}">
                    <a16:rowId xmlns="" xmlns:a16="http://schemas.microsoft.com/office/drawing/2014/main" val="4090169341"/>
                  </a:ext>
                </a:extLst>
              </a:tr>
              <a:tr h="175419">
                <a:tc>
                  <a:txBody>
                    <a:bodyPr/>
                    <a:lstStyle/>
                    <a:p>
                      <a:pPr algn="ctr"/>
                      <a:r>
                        <a:rPr lang="en-IN" dirty="0"/>
                        <a:t>CY2017</a:t>
                      </a:r>
                    </a:p>
                  </a:txBody>
                  <a:tcPr/>
                </a:tc>
                <a:tc>
                  <a:txBody>
                    <a:bodyPr/>
                    <a:lstStyle/>
                    <a:p>
                      <a:pPr algn="ctr"/>
                      <a:r>
                        <a:rPr lang="en-IN" dirty="0"/>
                        <a:t>7.7</a:t>
                      </a:r>
                    </a:p>
                  </a:txBody>
                  <a:tcPr/>
                </a:tc>
                <a:tc>
                  <a:txBody>
                    <a:bodyPr/>
                    <a:lstStyle/>
                    <a:p>
                      <a:pPr algn="ctr"/>
                      <a:r>
                        <a:rPr lang="en-IN" dirty="0"/>
                        <a:t>13.9</a:t>
                      </a:r>
                    </a:p>
                  </a:txBody>
                  <a:tcPr/>
                </a:tc>
                <a:extLst>
                  <a:ext uri="{0D108BD9-81ED-4DB2-BD59-A6C34878D82A}">
                    <a16:rowId xmlns="" xmlns:a16="http://schemas.microsoft.com/office/drawing/2014/main" val="1409652997"/>
                  </a:ext>
                </a:extLst>
              </a:tr>
            </a:tbl>
          </a:graphicData>
        </a:graphic>
      </p:graphicFrame>
    </p:spTree>
    <p:extLst>
      <p:ext uri="{BB962C8B-B14F-4D97-AF65-F5344CB8AC3E}">
        <p14:creationId xmlns:p14="http://schemas.microsoft.com/office/powerpoint/2010/main" val="20898273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8475252"/>
              </p:ext>
            </p:extLst>
          </p:nvPr>
        </p:nvGraphicFramePr>
        <p:xfrm>
          <a:off x="2144890" y="1749778"/>
          <a:ext cx="7140222" cy="4388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658704" y="3311880"/>
            <a:ext cx="2416046" cy="646331"/>
          </a:xfrm>
          <a:prstGeom prst="rect">
            <a:avLst/>
          </a:prstGeom>
          <a:noFill/>
        </p:spPr>
        <p:txBody>
          <a:bodyPr wrap="none" rtlCol="0">
            <a:spAutoFit/>
          </a:bodyPr>
          <a:lstStyle/>
          <a:p>
            <a:r>
              <a:rPr lang="en-US" dirty="0" smtClean="0"/>
              <a:t>Virtuous Cycle of Equity</a:t>
            </a:r>
          </a:p>
          <a:p>
            <a:r>
              <a:rPr lang="en-US" dirty="0" smtClean="0"/>
              <a:t>Markets till it goes bust </a:t>
            </a:r>
            <a:endParaRPr lang="en-US" dirty="0"/>
          </a:p>
        </p:txBody>
      </p:sp>
      <p:sp>
        <p:nvSpPr>
          <p:cNvPr id="4" name="Title 1">
            <a:extLst>
              <a:ext uri="{FF2B5EF4-FFF2-40B4-BE49-F238E27FC236}">
                <a16:creationId xmlns="" xmlns:a16="http://schemas.microsoft.com/office/drawing/2014/main" id="{BADF79CD-FE11-4CFB-9E5D-9CFDC48AC2F1}"/>
              </a:ext>
            </a:extLst>
          </p:cNvPr>
          <p:cNvSpPr txBox="1">
            <a:spLocks/>
          </p:cNvSpPr>
          <p:nvPr/>
        </p:nvSpPr>
        <p:spPr>
          <a:xfrm>
            <a:off x="838200" y="365126"/>
            <a:ext cx="10515600" cy="11447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dirty="0" smtClean="0"/>
              <a:t>Virtuous Market Cycle</a:t>
            </a:r>
            <a:endParaRPr lang="en-IN" dirty="0"/>
          </a:p>
        </p:txBody>
      </p:sp>
    </p:spTree>
    <p:extLst>
      <p:ext uri="{BB962C8B-B14F-4D97-AF65-F5344CB8AC3E}">
        <p14:creationId xmlns:p14="http://schemas.microsoft.com/office/powerpoint/2010/main" val="28386160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DF79CD-FE11-4CFB-9E5D-9CFDC48AC2F1}"/>
              </a:ext>
            </a:extLst>
          </p:cNvPr>
          <p:cNvSpPr>
            <a:spLocks noGrp="1"/>
          </p:cNvSpPr>
          <p:nvPr>
            <p:ph type="title"/>
          </p:nvPr>
        </p:nvSpPr>
        <p:spPr/>
        <p:txBody>
          <a:bodyPr/>
          <a:lstStyle/>
          <a:p>
            <a:r>
              <a:rPr lang="en-IN" dirty="0"/>
              <a:t>Market Valuations</a:t>
            </a:r>
          </a:p>
        </p:txBody>
      </p:sp>
      <p:sp>
        <p:nvSpPr>
          <p:cNvPr id="3" name="Content Placeholder 2">
            <a:extLst>
              <a:ext uri="{FF2B5EF4-FFF2-40B4-BE49-F238E27FC236}">
                <a16:creationId xmlns="" xmlns:a16="http://schemas.microsoft.com/office/drawing/2014/main" id="{F384F96A-772B-4FFE-A7BE-F81F7F979249}"/>
              </a:ext>
            </a:extLst>
          </p:cNvPr>
          <p:cNvSpPr>
            <a:spLocks noGrp="1"/>
          </p:cNvSpPr>
          <p:nvPr>
            <p:ph idx="1"/>
          </p:nvPr>
        </p:nvSpPr>
        <p:spPr/>
        <p:txBody>
          <a:bodyPr/>
          <a:lstStyle/>
          <a:p>
            <a:r>
              <a:rPr lang="en-IN" dirty="0"/>
              <a:t>Low PE stocks delivered the worst returns, whereas high PE delivered the best returns. This is sharp contrast to the outperformance of low PE stocks over other quintiles in the last decade.</a:t>
            </a:r>
          </a:p>
          <a:p>
            <a:r>
              <a:rPr lang="en-IN" dirty="0">
                <a:solidFill>
                  <a:srgbClr val="3C3C3C"/>
                </a:solidFill>
                <a:latin typeface="Gentium Basic"/>
              </a:rPr>
              <a:t>Market cap to GDP ratio is above 100 </a:t>
            </a:r>
            <a:r>
              <a:rPr lang="en-IN" dirty="0" err="1">
                <a:solidFill>
                  <a:srgbClr val="3C3C3C"/>
                </a:solidFill>
                <a:latin typeface="Gentium Basic"/>
              </a:rPr>
              <a:t>pct</a:t>
            </a:r>
            <a:r>
              <a:rPr lang="en-IN" dirty="0">
                <a:solidFill>
                  <a:srgbClr val="3C3C3C"/>
                </a:solidFill>
                <a:latin typeface="Gentium Basic"/>
              </a:rPr>
              <a:t> for the first time since 2007 and above long-term average of 80 pct.</a:t>
            </a:r>
          </a:p>
          <a:p>
            <a:r>
              <a:rPr lang="en-IN" dirty="0">
                <a:solidFill>
                  <a:srgbClr val="3C3C3C"/>
                </a:solidFill>
                <a:latin typeface="Gentium Basic"/>
              </a:rPr>
              <a:t>Mid-cap valuations at a decade high compared to large-caps</a:t>
            </a:r>
          </a:p>
          <a:p>
            <a:r>
              <a:rPr lang="en-IN" dirty="0">
                <a:solidFill>
                  <a:srgbClr val="3C3C3C"/>
                </a:solidFill>
                <a:latin typeface="Gentium Basic"/>
              </a:rPr>
              <a:t>Earnings yield </a:t>
            </a:r>
            <a:r>
              <a:rPr lang="en-IN" dirty="0" smtClean="0">
                <a:solidFill>
                  <a:srgbClr val="3C3C3C"/>
                </a:solidFill>
                <a:latin typeface="Gentium Basic"/>
              </a:rPr>
              <a:t>is at </a:t>
            </a:r>
            <a:r>
              <a:rPr lang="en-IN" dirty="0">
                <a:solidFill>
                  <a:srgbClr val="3C3C3C"/>
                </a:solidFill>
                <a:latin typeface="Gentium Basic"/>
              </a:rPr>
              <a:t>all-time </a:t>
            </a:r>
            <a:r>
              <a:rPr lang="en-IN" dirty="0" smtClean="0">
                <a:solidFill>
                  <a:srgbClr val="3C3C3C"/>
                </a:solidFill>
                <a:latin typeface="Gentium Basic"/>
              </a:rPr>
              <a:t>low of less than 3.5% (this was 4.5% in 2007)</a:t>
            </a:r>
            <a:endParaRPr lang="en-IN" dirty="0"/>
          </a:p>
          <a:p>
            <a:endParaRPr lang="en-IN" dirty="0"/>
          </a:p>
          <a:p>
            <a:endParaRPr lang="en-IN" dirty="0"/>
          </a:p>
        </p:txBody>
      </p:sp>
    </p:spTree>
    <p:extLst>
      <p:ext uri="{BB962C8B-B14F-4D97-AF65-F5344CB8AC3E}">
        <p14:creationId xmlns:p14="http://schemas.microsoft.com/office/powerpoint/2010/main" val="33314467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3142</TotalTime>
  <Words>2360</Words>
  <Application>Microsoft Macintosh PowerPoint</Application>
  <PresentationFormat>Custom</PresentationFormat>
  <Paragraphs>313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Impact of Budget On Capital Markets</vt:lpstr>
      <vt:lpstr>Run up to Budget</vt:lpstr>
      <vt:lpstr>What moved the markets</vt:lpstr>
      <vt:lpstr>Markets since Demonetisation</vt:lpstr>
      <vt:lpstr>Key reforms in 2017</vt:lpstr>
      <vt:lpstr>Key indices- how they fared</vt:lpstr>
      <vt:lpstr>Flows into India- over the years</vt:lpstr>
      <vt:lpstr>PowerPoint Presentation</vt:lpstr>
      <vt:lpstr>Market Valuations</vt:lpstr>
      <vt:lpstr>Market Valuation</vt:lpstr>
      <vt:lpstr>Sentiment at peak</vt:lpstr>
      <vt:lpstr>Pre-election year- a synopsis</vt:lpstr>
      <vt:lpstr>Pre-election year- a synopsis</vt:lpstr>
      <vt:lpstr>Pre-election year- a synopsis</vt:lpstr>
      <vt:lpstr>Pre-election year- a synopsis</vt:lpstr>
      <vt:lpstr>Union Budget Major Highlights</vt:lpstr>
      <vt:lpstr>Is NHPS implementable? </vt:lpstr>
      <vt:lpstr>How will MSP be calculated?</vt:lpstr>
      <vt:lpstr>Union Budget Highlights</vt:lpstr>
      <vt:lpstr>Union Budget highlights</vt:lpstr>
      <vt:lpstr>Union Budget highlights</vt:lpstr>
      <vt:lpstr>Expectations vs Reality</vt:lpstr>
      <vt:lpstr>Expectations vs Reality</vt:lpstr>
      <vt:lpstr>Expectations vs Reality</vt:lpstr>
      <vt:lpstr>Expectations vs Reality</vt:lpstr>
      <vt:lpstr>What we need to watch out for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 harchekar</dc:creator>
  <cp:lastModifiedBy>Ambareesh Baliga</cp:lastModifiedBy>
  <cp:revision>57</cp:revision>
  <dcterms:created xsi:type="dcterms:W3CDTF">2018-01-23T08:09:30Z</dcterms:created>
  <dcterms:modified xsi:type="dcterms:W3CDTF">2018-02-04T04:24:05Z</dcterms:modified>
</cp:coreProperties>
</file>